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7"/>
    <p:sldMasterId id="2147483669" r:id="rId28"/>
    <p:sldMasterId id="2147483681" r:id="rId29"/>
  </p:sldMasterIdLst>
  <p:notesMasterIdLst>
    <p:notesMasterId r:id="rId101"/>
  </p:notesMasterIdLst>
  <p:sldIdLst>
    <p:sldId id="263" r:id="rId30"/>
    <p:sldId id="257" r:id="rId31"/>
    <p:sldId id="259" r:id="rId32"/>
    <p:sldId id="272" r:id="rId33"/>
    <p:sldId id="656" r:id="rId34"/>
    <p:sldId id="564" r:id="rId35"/>
    <p:sldId id="657" r:id="rId36"/>
    <p:sldId id="605" r:id="rId37"/>
    <p:sldId id="658" r:id="rId38"/>
    <p:sldId id="616" r:id="rId39"/>
    <p:sldId id="659" r:id="rId40"/>
    <p:sldId id="661" r:id="rId41"/>
    <p:sldId id="667" r:id="rId42"/>
    <p:sldId id="668" r:id="rId43"/>
    <p:sldId id="669" r:id="rId44"/>
    <p:sldId id="671" r:id="rId45"/>
    <p:sldId id="672" r:id="rId46"/>
    <p:sldId id="597" r:id="rId47"/>
    <p:sldId id="274" r:id="rId48"/>
    <p:sldId id="673" r:id="rId49"/>
    <p:sldId id="2147" r:id="rId50"/>
    <p:sldId id="635" r:id="rId51"/>
    <p:sldId id="2148" r:id="rId52"/>
    <p:sldId id="280" r:id="rId53"/>
    <p:sldId id="676" r:id="rId54"/>
    <p:sldId id="677" r:id="rId55"/>
    <p:sldId id="2149" r:id="rId56"/>
    <p:sldId id="680" r:id="rId57"/>
    <p:sldId id="2048" r:id="rId58"/>
    <p:sldId id="2051" r:id="rId59"/>
    <p:sldId id="2057" r:id="rId60"/>
    <p:sldId id="2151" r:id="rId61"/>
    <p:sldId id="603" r:id="rId62"/>
    <p:sldId id="606" r:id="rId63"/>
    <p:sldId id="2150" r:id="rId64"/>
    <p:sldId id="604" r:id="rId65"/>
    <p:sldId id="2146" r:id="rId66"/>
    <p:sldId id="689" r:id="rId67"/>
    <p:sldId id="688" r:id="rId68"/>
    <p:sldId id="607" r:id="rId69"/>
    <p:sldId id="633" r:id="rId70"/>
    <p:sldId id="608" r:id="rId71"/>
    <p:sldId id="599" r:id="rId72"/>
    <p:sldId id="648" r:id="rId73"/>
    <p:sldId id="581" r:id="rId74"/>
    <p:sldId id="372" r:id="rId75"/>
    <p:sldId id="307" r:id="rId76"/>
    <p:sldId id="359" r:id="rId77"/>
    <p:sldId id="303" r:id="rId78"/>
    <p:sldId id="310" r:id="rId79"/>
    <p:sldId id="360" r:id="rId80"/>
    <p:sldId id="361" r:id="rId81"/>
    <p:sldId id="649" r:id="rId82"/>
    <p:sldId id="594" r:id="rId83"/>
    <p:sldId id="639" r:id="rId84"/>
    <p:sldId id="593" r:id="rId85"/>
    <p:sldId id="650" r:id="rId86"/>
    <p:sldId id="315" r:id="rId87"/>
    <p:sldId id="314" r:id="rId88"/>
    <p:sldId id="362" r:id="rId89"/>
    <p:sldId id="316" r:id="rId90"/>
    <p:sldId id="318" r:id="rId91"/>
    <p:sldId id="590" r:id="rId92"/>
    <p:sldId id="652" r:id="rId93"/>
    <p:sldId id="642" r:id="rId94"/>
    <p:sldId id="285" r:id="rId95"/>
    <p:sldId id="685" r:id="rId96"/>
    <p:sldId id="610" r:id="rId97"/>
    <p:sldId id="654" r:id="rId98"/>
    <p:sldId id="686" r:id="rId99"/>
    <p:sldId id="261" r:id="rId100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slide" Target="slides/slide13.xml"/><Relationship Id="rId47" Type="http://schemas.openxmlformats.org/officeDocument/2006/relationships/slide" Target="slides/slide18.xml"/><Relationship Id="rId63" Type="http://schemas.openxmlformats.org/officeDocument/2006/relationships/slide" Target="slides/slide34.xml"/><Relationship Id="rId68" Type="http://schemas.openxmlformats.org/officeDocument/2006/relationships/slide" Target="slides/slide39.xml"/><Relationship Id="rId84" Type="http://schemas.openxmlformats.org/officeDocument/2006/relationships/slide" Target="slides/slide55.xml"/><Relationship Id="rId89" Type="http://schemas.openxmlformats.org/officeDocument/2006/relationships/slide" Target="slides/slide60.xml"/><Relationship Id="rId16" Type="http://schemas.openxmlformats.org/officeDocument/2006/relationships/customXml" Target="../customXml/item16.xml"/><Relationship Id="rId11" Type="http://schemas.openxmlformats.org/officeDocument/2006/relationships/customXml" Target="../customXml/item11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53" Type="http://schemas.openxmlformats.org/officeDocument/2006/relationships/slide" Target="slides/slide24.xml"/><Relationship Id="rId58" Type="http://schemas.openxmlformats.org/officeDocument/2006/relationships/slide" Target="slides/slide29.xml"/><Relationship Id="rId74" Type="http://schemas.openxmlformats.org/officeDocument/2006/relationships/slide" Target="slides/slide45.xml"/><Relationship Id="rId79" Type="http://schemas.openxmlformats.org/officeDocument/2006/relationships/slide" Target="slides/slide50.xml"/><Relationship Id="rId102" Type="http://schemas.openxmlformats.org/officeDocument/2006/relationships/presProps" Target="presProps.xml"/><Relationship Id="rId5" Type="http://schemas.openxmlformats.org/officeDocument/2006/relationships/customXml" Target="../customXml/item5.xml"/><Relationship Id="rId90" Type="http://schemas.openxmlformats.org/officeDocument/2006/relationships/slide" Target="slides/slide61.xml"/><Relationship Id="rId95" Type="http://schemas.openxmlformats.org/officeDocument/2006/relationships/slide" Target="slides/slide66.xml"/><Relationship Id="rId22" Type="http://schemas.openxmlformats.org/officeDocument/2006/relationships/customXml" Target="../customXml/item22.xml"/><Relationship Id="rId27" Type="http://schemas.openxmlformats.org/officeDocument/2006/relationships/slideMaster" Target="slideMasters/slideMaster1.xml"/><Relationship Id="rId43" Type="http://schemas.openxmlformats.org/officeDocument/2006/relationships/slide" Target="slides/slide14.xml"/><Relationship Id="rId48" Type="http://schemas.openxmlformats.org/officeDocument/2006/relationships/slide" Target="slides/slide19.xml"/><Relationship Id="rId64" Type="http://schemas.openxmlformats.org/officeDocument/2006/relationships/slide" Target="slides/slide35.xml"/><Relationship Id="rId69" Type="http://schemas.openxmlformats.org/officeDocument/2006/relationships/slide" Target="slides/slide40.xml"/><Relationship Id="rId80" Type="http://schemas.openxmlformats.org/officeDocument/2006/relationships/slide" Target="slides/slide51.xml"/><Relationship Id="rId85" Type="http://schemas.openxmlformats.org/officeDocument/2006/relationships/slide" Target="slides/slide56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59" Type="http://schemas.openxmlformats.org/officeDocument/2006/relationships/slide" Target="slides/slide30.xml"/><Relationship Id="rId103" Type="http://schemas.openxmlformats.org/officeDocument/2006/relationships/viewProps" Target="viewProps.xml"/><Relationship Id="rId20" Type="http://schemas.openxmlformats.org/officeDocument/2006/relationships/customXml" Target="../customXml/item20.xml"/><Relationship Id="rId41" Type="http://schemas.openxmlformats.org/officeDocument/2006/relationships/slide" Target="slides/slide12.xml"/><Relationship Id="rId54" Type="http://schemas.openxmlformats.org/officeDocument/2006/relationships/slide" Target="slides/slide25.xml"/><Relationship Id="rId62" Type="http://schemas.openxmlformats.org/officeDocument/2006/relationships/slide" Target="slides/slide33.xml"/><Relationship Id="rId70" Type="http://schemas.openxmlformats.org/officeDocument/2006/relationships/slide" Target="slides/slide41.xml"/><Relationship Id="rId75" Type="http://schemas.openxmlformats.org/officeDocument/2006/relationships/slide" Target="slides/slide46.xml"/><Relationship Id="rId83" Type="http://schemas.openxmlformats.org/officeDocument/2006/relationships/slide" Target="slides/slide54.xml"/><Relationship Id="rId88" Type="http://schemas.openxmlformats.org/officeDocument/2006/relationships/slide" Target="slides/slide59.xml"/><Relationship Id="rId91" Type="http://schemas.openxmlformats.org/officeDocument/2006/relationships/slide" Target="slides/slide62.xml"/><Relationship Id="rId96" Type="http://schemas.openxmlformats.org/officeDocument/2006/relationships/slide" Target="slides/slide67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slideMaster" Target="slideMasters/slideMaster2.xml"/><Relationship Id="rId36" Type="http://schemas.openxmlformats.org/officeDocument/2006/relationships/slide" Target="slides/slide7.xml"/><Relationship Id="rId49" Type="http://schemas.openxmlformats.org/officeDocument/2006/relationships/slide" Target="slides/slide20.xml"/><Relationship Id="rId57" Type="http://schemas.openxmlformats.org/officeDocument/2006/relationships/slide" Target="slides/slide28.xml"/><Relationship Id="rId10" Type="http://schemas.openxmlformats.org/officeDocument/2006/relationships/customXml" Target="../customXml/item10.xml"/><Relationship Id="rId31" Type="http://schemas.openxmlformats.org/officeDocument/2006/relationships/slide" Target="slides/slide2.xml"/><Relationship Id="rId44" Type="http://schemas.openxmlformats.org/officeDocument/2006/relationships/slide" Target="slides/slide15.xml"/><Relationship Id="rId52" Type="http://schemas.openxmlformats.org/officeDocument/2006/relationships/slide" Target="slides/slide23.xml"/><Relationship Id="rId60" Type="http://schemas.openxmlformats.org/officeDocument/2006/relationships/slide" Target="slides/slide31.xml"/><Relationship Id="rId65" Type="http://schemas.openxmlformats.org/officeDocument/2006/relationships/slide" Target="slides/slide36.xml"/><Relationship Id="rId73" Type="http://schemas.openxmlformats.org/officeDocument/2006/relationships/slide" Target="slides/slide44.xml"/><Relationship Id="rId78" Type="http://schemas.openxmlformats.org/officeDocument/2006/relationships/slide" Target="slides/slide49.xml"/><Relationship Id="rId81" Type="http://schemas.openxmlformats.org/officeDocument/2006/relationships/slide" Target="slides/slide52.xml"/><Relationship Id="rId86" Type="http://schemas.openxmlformats.org/officeDocument/2006/relationships/slide" Target="slides/slide57.xml"/><Relationship Id="rId94" Type="http://schemas.openxmlformats.org/officeDocument/2006/relationships/slide" Target="slides/slide65.xml"/><Relationship Id="rId99" Type="http://schemas.openxmlformats.org/officeDocument/2006/relationships/slide" Target="slides/slide70.xml"/><Relationship Id="rId10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slide" Target="slides/slide10.xml"/><Relationship Id="rId34" Type="http://schemas.openxmlformats.org/officeDocument/2006/relationships/slide" Target="slides/slide5.xml"/><Relationship Id="rId50" Type="http://schemas.openxmlformats.org/officeDocument/2006/relationships/slide" Target="slides/slide21.xml"/><Relationship Id="rId55" Type="http://schemas.openxmlformats.org/officeDocument/2006/relationships/slide" Target="slides/slide26.xml"/><Relationship Id="rId76" Type="http://schemas.openxmlformats.org/officeDocument/2006/relationships/slide" Target="slides/slide47.xml"/><Relationship Id="rId97" Type="http://schemas.openxmlformats.org/officeDocument/2006/relationships/slide" Target="slides/slide68.xml"/><Relationship Id="rId104" Type="http://schemas.openxmlformats.org/officeDocument/2006/relationships/theme" Target="theme/theme1.xml"/><Relationship Id="rId7" Type="http://schemas.openxmlformats.org/officeDocument/2006/relationships/customXml" Target="../customXml/item7.xml"/><Relationship Id="rId71" Type="http://schemas.openxmlformats.org/officeDocument/2006/relationships/slide" Target="slides/slide42.xml"/><Relationship Id="rId92" Type="http://schemas.openxmlformats.org/officeDocument/2006/relationships/slide" Target="slides/slide63.xml"/><Relationship Id="rId2" Type="http://schemas.openxmlformats.org/officeDocument/2006/relationships/customXml" Target="../customXml/item2.xml"/><Relationship Id="rId29" Type="http://schemas.openxmlformats.org/officeDocument/2006/relationships/slideMaster" Target="slideMasters/slideMaster3.xml"/><Relationship Id="rId24" Type="http://schemas.openxmlformats.org/officeDocument/2006/relationships/customXml" Target="../customXml/item24.xml"/><Relationship Id="rId40" Type="http://schemas.openxmlformats.org/officeDocument/2006/relationships/slide" Target="slides/slide11.xml"/><Relationship Id="rId45" Type="http://schemas.openxmlformats.org/officeDocument/2006/relationships/slide" Target="slides/slide16.xml"/><Relationship Id="rId66" Type="http://schemas.openxmlformats.org/officeDocument/2006/relationships/slide" Target="slides/slide37.xml"/><Relationship Id="rId87" Type="http://schemas.openxmlformats.org/officeDocument/2006/relationships/slide" Target="slides/slide58.xml"/><Relationship Id="rId61" Type="http://schemas.openxmlformats.org/officeDocument/2006/relationships/slide" Target="slides/slide32.xml"/><Relationship Id="rId82" Type="http://schemas.openxmlformats.org/officeDocument/2006/relationships/slide" Target="slides/slide53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56" Type="http://schemas.openxmlformats.org/officeDocument/2006/relationships/slide" Target="slides/slide27.xml"/><Relationship Id="rId77" Type="http://schemas.openxmlformats.org/officeDocument/2006/relationships/slide" Target="slides/slide48.xml"/><Relationship Id="rId100" Type="http://schemas.openxmlformats.org/officeDocument/2006/relationships/slide" Target="slides/slide71.xml"/><Relationship Id="rId105" Type="http://schemas.openxmlformats.org/officeDocument/2006/relationships/tableStyles" Target="tableStyles.xml"/><Relationship Id="rId8" Type="http://schemas.openxmlformats.org/officeDocument/2006/relationships/customXml" Target="../customXml/item8.xml"/><Relationship Id="rId51" Type="http://schemas.openxmlformats.org/officeDocument/2006/relationships/slide" Target="slides/slide22.xml"/><Relationship Id="rId72" Type="http://schemas.openxmlformats.org/officeDocument/2006/relationships/slide" Target="slides/slide43.xml"/><Relationship Id="rId93" Type="http://schemas.openxmlformats.org/officeDocument/2006/relationships/slide" Target="slides/slide64.xml"/><Relationship Id="rId98" Type="http://schemas.openxmlformats.org/officeDocument/2006/relationships/slide" Target="slides/slide69.xml"/><Relationship Id="rId3" Type="http://schemas.openxmlformats.org/officeDocument/2006/relationships/customXml" Target="../customXml/item3.xml"/><Relationship Id="rId25" Type="http://schemas.openxmlformats.org/officeDocument/2006/relationships/customXml" Target="../customXml/item25.xml"/><Relationship Id="rId46" Type="http://schemas.openxmlformats.org/officeDocument/2006/relationships/slide" Target="slides/slide17.xml"/><Relationship Id="rId67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114309-496A-47CD-AC31-F6496A082DAC}" type="doc">
      <dgm:prSet loTypeId="urn:microsoft.com/office/officeart/2005/8/layout/process5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074CBA-16BB-490D-BEC6-7011171E0E7C}">
      <dgm:prSet/>
      <dgm:spPr/>
      <dgm:t>
        <a:bodyPr/>
        <a:lstStyle/>
        <a:p>
          <a:r>
            <a:rPr lang="en-US"/>
            <a:t>Autosomal dominant syndrome caused by germline mutations in the adenomatous polyposis coli (</a:t>
          </a:r>
          <a:r>
            <a:rPr lang="en-US" i="1"/>
            <a:t>APC</a:t>
          </a:r>
          <a:r>
            <a:rPr lang="en-US"/>
            <a:t>) gene on Chromosome 5q21</a:t>
          </a:r>
        </a:p>
      </dgm:t>
    </dgm:pt>
    <dgm:pt modelId="{BAAC1B3B-5954-4949-9FD3-E50111610C1E}" type="parTrans" cxnId="{4FAB8747-B0F4-4129-966A-94E6A7F2DB5C}">
      <dgm:prSet/>
      <dgm:spPr/>
      <dgm:t>
        <a:bodyPr/>
        <a:lstStyle/>
        <a:p>
          <a:endParaRPr lang="en-US"/>
        </a:p>
      </dgm:t>
    </dgm:pt>
    <dgm:pt modelId="{0655AF0D-ADC6-4A93-81C5-A49284F1A756}" type="sibTrans" cxnId="{4FAB8747-B0F4-4129-966A-94E6A7F2DB5C}">
      <dgm:prSet/>
      <dgm:spPr/>
      <dgm:t>
        <a:bodyPr/>
        <a:lstStyle/>
        <a:p>
          <a:endParaRPr lang="en-US"/>
        </a:p>
      </dgm:t>
    </dgm:pt>
    <dgm:pt modelId="{27A83E36-6983-4237-A92B-FE5AE7236B59}">
      <dgm:prSet/>
      <dgm:spPr/>
      <dgm:t>
        <a:bodyPr/>
        <a:lstStyle/>
        <a:p>
          <a:r>
            <a:rPr lang="en-US" b="1" dirty="0"/>
            <a:t>APC gene: </a:t>
          </a:r>
        </a:p>
        <a:p>
          <a:r>
            <a:rPr lang="en-US" dirty="0"/>
            <a:t>Tumor suppressor gene that down regulates B-catenin</a:t>
          </a:r>
        </a:p>
        <a:p>
          <a:r>
            <a:rPr lang="en-US" dirty="0"/>
            <a:t>5q21-22</a:t>
          </a:r>
        </a:p>
        <a:p>
          <a:r>
            <a:rPr lang="en-US" dirty="0"/>
            <a:t>Specific APC mutations correlate with Phenotype</a:t>
          </a:r>
        </a:p>
        <a:p>
          <a:r>
            <a:rPr lang="en-US" dirty="0"/>
            <a:t>Hotspot for severe polyposis phenotype: 1309</a:t>
          </a:r>
        </a:p>
      </dgm:t>
    </dgm:pt>
    <dgm:pt modelId="{387F6BBB-932A-487F-B5C3-51364141917C}" type="parTrans" cxnId="{5C88C5B3-84FB-4785-88AB-E05B73F53930}">
      <dgm:prSet/>
      <dgm:spPr/>
      <dgm:t>
        <a:bodyPr/>
        <a:lstStyle/>
        <a:p>
          <a:endParaRPr lang="en-US"/>
        </a:p>
      </dgm:t>
    </dgm:pt>
    <dgm:pt modelId="{41B28DDD-D352-4716-B152-01D96C9D295D}" type="sibTrans" cxnId="{5C88C5B3-84FB-4785-88AB-E05B73F53930}">
      <dgm:prSet/>
      <dgm:spPr/>
      <dgm:t>
        <a:bodyPr/>
        <a:lstStyle/>
        <a:p>
          <a:endParaRPr lang="en-US"/>
        </a:p>
      </dgm:t>
    </dgm:pt>
    <dgm:pt modelId="{99F3F2C5-464A-4C1C-99BB-F36E3D2692BC}" type="pres">
      <dgm:prSet presAssocID="{89114309-496A-47CD-AC31-F6496A082DAC}" presName="diagram" presStyleCnt="0">
        <dgm:presLayoutVars>
          <dgm:dir/>
          <dgm:resizeHandles val="exact"/>
        </dgm:presLayoutVars>
      </dgm:prSet>
      <dgm:spPr/>
    </dgm:pt>
    <dgm:pt modelId="{BE21E5D9-944E-4FC8-90BF-A1C945D21154}" type="pres">
      <dgm:prSet presAssocID="{ED074CBA-16BB-490D-BEC6-7011171E0E7C}" presName="node" presStyleLbl="node1" presStyleIdx="0" presStyleCnt="2" custScaleY="132792">
        <dgm:presLayoutVars>
          <dgm:bulletEnabled val="1"/>
        </dgm:presLayoutVars>
      </dgm:prSet>
      <dgm:spPr/>
    </dgm:pt>
    <dgm:pt modelId="{5BDF97A5-B6C1-400C-8B73-78454A5114E0}" type="pres">
      <dgm:prSet presAssocID="{0655AF0D-ADC6-4A93-81C5-A49284F1A756}" presName="sibTrans" presStyleLbl="sibTrans2D1" presStyleIdx="0" presStyleCnt="1"/>
      <dgm:spPr/>
    </dgm:pt>
    <dgm:pt modelId="{D8B6A0CC-F46F-4A40-975D-3934813ADB9F}" type="pres">
      <dgm:prSet presAssocID="{0655AF0D-ADC6-4A93-81C5-A49284F1A756}" presName="connectorText" presStyleLbl="sibTrans2D1" presStyleIdx="0" presStyleCnt="1"/>
      <dgm:spPr/>
    </dgm:pt>
    <dgm:pt modelId="{C640E813-B1CC-42AE-94DE-734FED8022A8}" type="pres">
      <dgm:prSet presAssocID="{27A83E36-6983-4237-A92B-FE5AE7236B59}" presName="node" presStyleLbl="node1" presStyleIdx="1" presStyleCnt="2" custScaleY="132792">
        <dgm:presLayoutVars>
          <dgm:bulletEnabled val="1"/>
        </dgm:presLayoutVars>
      </dgm:prSet>
      <dgm:spPr/>
    </dgm:pt>
  </dgm:ptLst>
  <dgm:cxnLst>
    <dgm:cxn modelId="{860F7D12-0C1D-42F4-920F-D01F8E9E4BA8}" type="presOf" srcId="{27A83E36-6983-4237-A92B-FE5AE7236B59}" destId="{C640E813-B1CC-42AE-94DE-734FED8022A8}" srcOrd="0" destOrd="0" presId="urn:microsoft.com/office/officeart/2005/8/layout/process5"/>
    <dgm:cxn modelId="{23EC8D36-4908-4A17-88D7-846E07216524}" type="presOf" srcId="{0655AF0D-ADC6-4A93-81C5-A49284F1A756}" destId="{D8B6A0CC-F46F-4A40-975D-3934813ADB9F}" srcOrd="1" destOrd="0" presId="urn:microsoft.com/office/officeart/2005/8/layout/process5"/>
    <dgm:cxn modelId="{4FAB8747-B0F4-4129-966A-94E6A7F2DB5C}" srcId="{89114309-496A-47CD-AC31-F6496A082DAC}" destId="{ED074CBA-16BB-490D-BEC6-7011171E0E7C}" srcOrd="0" destOrd="0" parTransId="{BAAC1B3B-5954-4949-9FD3-E50111610C1E}" sibTransId="{0655AF0D-ADC6-4A93-81C5-A49284F1A756}"/>
    <dgm:cxn modelId="{ED212379-07A1-40D1-8931-78AC7BA10593}" type="presOf" srcId="{ED074CBA-16BB-490D-BEC6-7011171E0E7C}" destId="{BE21E5D9-944E-4FC8-90BF-A1C945D21154}" srcOrd="0" destOrd="0" presId="urn:microsoft.com/office/officeart/2005/8/layout/process5"/>
    <dgm:cxn modelId="{5C88C5B3-84FB-4785-88AB-E05B73F53930}" srcId="{89114309-496A-47CD-AC31-F6496A082DAC}" destId="{27A83E36-6983-4237-A92B-FE5AE7236B59}" srcOrd="1" destOrd="0" parTransId="{387F6BBB-932A-487F-B5C3-51364141917C}" sibTransId="{41B28DDD-D352-4716-B152-01D96C9D295D}"/>
    <dgm:cxn modelId="{6EA9CFCA-AA81-4A8E-B4D5-83E08E89DBB6}" type="presOf" srcId="{0655AF0D-ADC6-4A93-81C5-A49284F1A756}" destId="{5BDF97A5-B6C1-400C-8B73-78454A5114E0}" srcOrd="0" destOrd="0" presId="urn:microsoft.com/office/officeart/2005/8/layout/process5"/>
    <dgm:cxn modelId="{1DBBCFE1-8E8F-47A2-8999-66A0AF8303F9}" type="presOf" srcId="{89114309-496A-47CD-AC31-F6496A082DAC}" destId="{99F3F2C5-464A-4C1C-99BB-F36E3D2692BC}" srcOrd="0" destOrd="0" presId="urn:microsoft.com/office/officeart/2005/8/layout/process5"/>
    <dgm:cxn modelId="{92B22149-EED0-4F34-B889-0E1A3CF347AA}" type="presParOf" srcId="{99F3F2C5-464A-4C1C-99BB-F36E3D2692BC}" destId="{BE21E5D9-944E-4FC8-90BF-A1C945D21154}" srcOrd="0" destOrd="0" presId="urn:microsoft.com/office/officeart/2005/8/layout/process5"/>
    <dgm:cxn modelId="{FFE649A5-7B0C-4B1B-8A7B-4E5A0CE73CE6}" type="presParOf" srcId="{99F3F2C5-464A-4C1C-99BB-F36E3D2692BC}" destId="{5BDF97A5-B6C1-400C-8B73-78454A5114E0}" srcOrd="1" destOrd="0" presId="urn:microsoft.com/office/officeart/2005/8/layout/process5"/>
    <dgm:cxn modelId="{83146A7F-AF69-4DE3-A965-7576DE510543}" type="presParOf" srcId="{5BDF97A5-B6C1-400C-8B73-78454A5114E0}" destId="{D8B6A0CC-F46F-4A40-975D-3934813ADB9F}" srcOrd="0" destOrd="0" presId="urn:microsoft.com/office/officeart/2005/8/layout/process5"/>
    <dgm:cxn modelId="{36ED0E4F-18B0-4695-AF96-85FB779A91A8}" type="presParOf" srcId="{99F3F2C5-464A-4C1C-99BB-F36E3D2692BC}" destId="{C640E813-B1CC-42AE-94DE-734FED8022A8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78D8AE-2B92-459C-B61C-876C8026AB6D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94862DD-6577-41D0-BCA1-F43E5834C887}">
      <dgm:prSet/>
      <dgm:spPr/>
      <dgm:t>
        <a:bodyPr/>
        <a:lstStyle/>
        <a:p>
          <a:r>
            <a:rPr lang="en-US" dirty="0"/>
            <a:t>Rare tumor, ~0.2 %</a:t>
          </a:r>
        </a:p>
      </dgm:t>
    </dgm:pt>
    <dgm:pt modelId="{7DC6B0CC-639E-4A04-A8B0-C3159575714D}" type="parTrans" cxnId="{392B942F-AD92-4C29-8878-917B97D26215}">
      <dgm:prSet/>
      <dgm:spPr/>
      <dgm:t>
        <a:bodyPr/>
        <a:lstStyle/>
        <a:p>
          <a:endParaRPr lang="en-US"/>
        </a:p>
      </dgm:t>
    </dgm:pt>
    <dgm:pt modelId="{DDF03993-3CD0-434A-90CE-D18424430747}" type="sibTrans" cxnId="{392B942F-AD92-4C29-8878-917B97D26215}">
      <dgm:prSet/>
      <dgm:spPr/>
      <dgm:t>
        <a:bodyPr/>
        <a:lstStyle/>
        <a:p>
          <a:endParaRPr lang="en-US"/>
        </a:p>
      </dgm:t>
    </dgm:pt>
    <dgm:pt modelId="{6F247855-C35F-44AC-BE18-EC24866E1602}">
      <dgm:prSet/>
      <dgm:spPr/>
      <dgm:t>
        <a:bodyPr/>
        <a:lstStyle/>
        <a:p>
          <a:r>
            <a:rPr lang="en-US" dirty="0"/>
            <a:t>In patients with FAP: 12 – 20 % </a:t>
          </a:r>
        </a:p>
      </dgm:t>
    </dgm:pt>
    <dgm:pt modelId="{4A99C52B-2F0B-453C-806C-67E1009900D9}" type="parTrans" cxnId="{A07D7B32-FFA2-4989-8539-8B8A7A915370}">
      <dgm:prSet/>
      <dgm:spPr/>
      <dgm:t>
        <a:bodyPr/>
        <a:lstStyle/>
        <a:p>
          <a:endParaRPr lang="en-US"/>
        </a:p>
      </dgm:t>
    </dgm:pt>
    <dgm:pt modelId="{92D1C568-1B9E-45DB-B223-8A0E6133ABAE}" type="sibTrans" cxnId="{A07D7B32-FFA2-4989-8539-8B8A7A915370}">
      <dgm:prSet/>
      <dgm:spPr/>
      <dgm:t>
        <a:bodyPr/>
        <a:lstStyle/>
        <a:p>
          <a:endParaRPr lang="en-US"/>
        </a:p>
      </dgm:t>
    </dgm:pt>
    <dgm:pt modelId="{A230A498-51CE-49A0-BF3B-208A704B6FD1}">
      <dgm:prSet/>
      <dgm:spPr/>
      <dgm:t>
        <a:bodyPr/>
        <a:lstStyle/>
        <a:p>
          <a:r>
            <a:rPr lang="en-US" dirty="0"/>
            <a:t>FAP patients 160 times higher risk of developing thyroid carcinoma </a:t>
          </a:r>
        </a:p>
      </dgm:t>
    </dgm:pt>
    <dgm:pt modelId="{80DE88FC-A12B-4C0F-A768-FB1B9AA4D703}" type="parTrans" cxnId="{DE930CC3-EA48-4FAB-830D-D87AD185A6EE}">
      <dgm:prSet/>
      <dgm:spPr/>
      <dgm:t>
        <a:bodyPr/>
        <a:lstStyle/>
        <a:p>
          <a:endParaRPr lang="en-US"/>
        </a:p>
      </dgm:t>
    </dgm:pt>
    <dgm:pt modelId="{B9368C20-A505-447D-A499-7FB49F900E51}" type="sibTrans" cxnId="{DE930CC3-EA48-4FAB-830D-D87AD185A6EE}">
      <dgm:prSet/>
      <dgm:spPr/>
      <dgm:t>
        <a:bodyPr/>
        <a:lstStyle/>
        <a:p>
          <a:endParaRPr lang="en-US"/>
        </a:p>
      </dgm:t>
    </dgm:pt>
    <dgm:pt modelId="{FD0D568C-849B-4684-A40E-24A0B4852F92}">
      <dgm:prSet/>
      <dgm:spPr/>
      <dgm:t>
        <a:bodyPr/>
        <a:lstStyle/>
        <a:p>
          <a:r>
            <a:rPr lang="en-US"/>
            <a:t>10 times more frequent than that expected for sporadic tumors</a:t>
          </a:r>
        </a:p>
      </dgm:t>
    </dgm:pt>
    <dgm:pt modelId="{002BD84A-6595-4CAA-B7DC-4412554798AF}" type="parTrans" cxnId="{4BC727DE-556E-4BD9-901F-0BFBD49AC408}">
      <dgm:prSet/>
      <dgm:spPr/>
      <dgm:t>
        <a:bodyPr/>
        <a:lstStyle/>
        <a:p>
          <a:endParaRPr lang="en-US"/>
        </a:p>
      </dgm:t>
    </dgm:pt>
    <dgm:pt modelId="{94A86F89-AA80-4371-B0AB-778E17BC7C64}" type="sibTrans" cxnId="{4BC727DE-556E-4BD9-901F-0BFBD49AC408}">
      <dgm:prSet/>
      <dgm:spPr/>
      <dgm:t>
        <a:bodyPr/>
        <a:lstStyle/>
        <a:p>
          <a:endParaRPr lang="en-US"/>
        </a:p>
      </dgm:t>
    </dgm:pt>
    <dgm:pt modelId="{BE901DD0-C1F8-45AE-ACF2-D33657BFA8B0}">
      <dgm:prSet/>
      <dgm:spPr/>
      <dgm:t>
        <a:bodyPr/>
        <a:lstStyle/>
        <a:p>
          <a:r>
            <a:rPr lang="en-US"/>
            <a:t>Striking female predominance (17:1)</a:t>
          </a:r>
        </a:p>
      </dgm:t>
    </dgm:pt>
    <dgm:pt modelId="{F71889A7-E182-45BD-9385-E13300E64393}" type="parTrans" cxnId="{F1AEDE80-4FAC-4BF3-BB9D-28D85EC7E0CC}">
      <dgm:prSet/>
      <dgm:spPr/>
      <dgm:t>
        <a:bodyPr/>
        <a:lstStyle/>
        <a:p>
          <a:endParaRPr lang="en-US"/>
        </a:p>
      </dgm:t>
    </dgm:pt>
    <dgm:pt modelId="{1577946E-E88C-440C-AE2D-DCF21F42BB50}" type="sibTrans" cxnId="{F1AEDE80-4FAC-4BF3-BB9D-28D85EC7E0CC}">
      <dgm:prSet/>
      <dgm:spPr/>
      <dgm:t>
        <a:bodyPr/>
        <a:lstStyle/>
        <a:p>
          <a:endParaRPr lang="en-US"/>
        </a:p>
      </dgm:t>
    </dgm:pt>
    <dgm:pt modelId="{FDC3BD7C-637B-4540-BCF9-CB3FDDA093E2}">
      <dgm:prSet/>
      <dgm:spPr/>
      <dgm:t>
        <a:bodyPr/>
        <a:lstStyle/>
        <a:p>
          <a:r>
            <a:rPr lang="en-US"/>
            <a:t>Mean age of thyroid tumor diagnosis 28 years</a:t>
          </a:r>
        </a:p>
      </dgm:t>
    </dgm:pt>
    <dgm:pt modelId="{372DFF9C-F276-4AA6-94F8-45B12DA67420}" type="parTrans" cxnId="{40B0A063-A17F-40D0-87AB-7025D9A4BABA}">
      <dgm:prSet/>
      <dgm:spPr/>
      <dgm:t>
        <a:bodyPr/>
        <a:lstStyle/>
        <a:p>
          <a:endParaRPr lang="en-US"/>
        </a:p>
      </dgm:t>
    </dgm:pt>
    <dgm:pt modelId="{B4644AA4-F4FD-432B-B31E-C1332E4BC1CB}" type="sibTrans" cxnId="{40B0A063-A17F-40D0-87AB-7025D9A4BABA}">
      <dgm:prSet/>
      <dgm:spPr/>
      <dgm:t>
        <a:bodyPr/>
        <a:lstStyle/>
        <a:p>
          <a:endParaRPr lang="en-US"/>
        </a:p>
      </dgm:t>
    </dgm:pt>
    <dgm:pt modelId="{53ABF566-C2C6-47D9-B7A3-F3F8E501E56C}">
      <dgm:prSet/>
      <dgm:spPr/>
      <dgm:t>
        <a:bodyPr/>
        <a:lstStyle/>
        <a:p>
          <a:r>
            <a:rPr lang="en-US"/>
            <a:t>Rare sporadic cases</a:t>
          </a:r>
        </a:p>
      </dgm:t>
    </dgm:pt>
    <dgm:pt modelId="{9017CF00-0EEC-4D63-8E2D-D2FEF8F35DDE}" type="parTrans" cxnId="{B5A5589C-EEC2-4DA3-985F-E95F5D996600}">
      <dgm:prSet/>
      <dgm:spPr/>
      <dgm:t>
        <a:bodyPr/>
        <a:lstStyle/>
        <a:p>
          <a:endParaRPr lang="en-US"/>
        </a:p>
      </dgm:t>
    </dgm:pt>
    <dgm:pt modelId="{4CCF1BDD-8AF6-40C7-B0AF-457D972B12F0}" type="sibTrans" cxnId="{B5A5589C-EEC2-4DA3-985F-E95F5D996600}">
      <dgm:prSet/>
      <dgm:spPr/>
      <dgm:t>
        <a:bodyPr/>
        <a:lstStyle/>
        <a:p>
          <a:endParaRPr lang="en-US"/>
        </a:p>
      </dgm:t>
    </dgm:pt>
    <dgm:pt modelId="{201EB77F-7321-4E69-B79E-CC7738169B22}" type="pres">
      <dgm:prSet presAssocID="{2C78D8AE-2B92-459C-B61C-876C8026AB6D}" presName="vert0" presStyleCnt="0">
        <dgm:presLayoutVars>
          <dgm:dir/>
          <dgm:animOne val="branch"/>
          <dgm:animLvl val="lvl"/>
        </dgm:presLayoutVars>
      </dgm:prSet>
      <dgm:spPr/>
    </dgm:pt>
    <dgm:pt modelId="{0E256A3F-53CF-4965-AAFA-887ACC35B440}" type="pres">
      <dgm:prSet presAssocID="{B94862DD-6577-41D0-BCA1-F43E5834C887}" presName="thickLine" presStyleLbl="alignNode1" presStyleIdx="0" presStyleCnt="7"/>
      <dgm:spPr/>
    </dgm:pt>
    <dgm:pt modelId="{02670E61-FB6F-4C9F-BB7B-CD5004B3924F}" type="pres">
      <dgm:prSet presAssocID="{B94862DD-6577-41D0-BCA1-F43E5834C887}" presName="horz1" presStyleCnt="0"/>
      <dgm:spPr/>
    </dgm:pt>
    <dgm:pt modelId="{BFD6265C-FBC2-4096-8559-A99E61B98802}" type="pres">
      <dgm:prSet presAssocID="{B94862DD-6577-41D0-BCA1-F43E5834C887}" presName="tx1" presStyleLbl="revTx" presStyleIdx="0" presStyleCnt="7"/>
      <dgm:spPr/>
    </dgm:pt>
    <dgm:pt modelId="{C26BE3AB-A232-4FEC-B48A-D3E26FFBBE3B}" type="pres">
      <dgm:prSet presAssocID="{B94862DD-6577-41D0-BCA1-F43E5834C887}" presName="vert1" presStyleCnt="0"/>
      <dgm:spPr/>
    </dgm:pt>
    <dgm:pt modelId="{5673EA4B-E825-4D8A-90BE-D9DD19FC00D0}" type="pres">
      <dgm:prSet presAssocID="{6F247855-C35F-44AC-BE18-EC24866E1602}" presName="thickLine" presStyleLbl="alignNode1" presStyleIdx="1" presStyleCnt="7"/>
      <dgm:spPr/>
    </dgm:pt>
    <dgm:pt modelId="{41EE6D02-7F2A-4D3D-AE1D-B993C51F01A6}" type="pres">
      <dgm:prSet presAssocID="{6F247855-C35F-44AC-BE18-EC24866E1602}" presName="horz1" presStyleCnt="0"/>
      <dgm:spPr/>
    </dgm:pt>
    <dgm:pt modelId="{BC2BD0E4-E913-44EB-8780-D194ECF6464E}" type="pres">
      <dgm:prSet presAssocID="{6F247855-C35F-44AC-BE18-EC24866E1602}" presName="tx1" presStyleLbl="revTx" presStyleIdx="1" presStyleCnt="7"/>
      <dgm:spPr/>
    </dgm:pt>
    <dgm:pt modelId="{9A97FB3E-6DA0-499A-8AAD-E27E07C327AB}" type="pres">
      <dgm:prSet presAssocID="{6F247855-C35F-44AC-BE18-EC24866E1602}" presName="vert1" presStyleCnt="0"/>
      <dgm:spPr/>
    </dgm:pt>
    <dgm:pt modelId="{F9578F8F-0B4B-4B7F-8F30-AA15DAA5EA4C}" type="pres">
      <dgm:prSet presAssocID="{A230A498-51CE-49A0-BF3B-208A704B6FD1}" presName="thickLine" presStyleLbl="alignNode1" presStyleIdx="2" presStyleCnt="7"/>
      <dgm:spPr/>
    </dgm:pt>
    <dgm:pt modelId="{D44F4DA7-1396-4B40-90F7-0461C188AEF9}" type="pres">
      <dgm:prSet presAssocID="{A230A498-51CE-49A0-BF3B-208A704B6FD1}" presName="horz1" presStyleCnt="0"/>
      <dgm:spPr/>
    </dgm:pt>
    <dgm:pt modelId="{C48D1E9D-95B3-4256-844A-B52774026614}" type="pres">
      <dgm:prSet presAssocID="{A230A498-51CE-49A0-BF3B-208A704B6FD1}" presName="tx1" presStyleLbl="revTx" presStyleIdx="2" presStyleCnt="7"/>
      <dgm:spPr/>
    </dgm:pt>
    <dgm:pt modelId="{4A7968D3-C943-4FA1-9C0E-F15D87562B01}" type="pres">
      <dgm:prSet presAssocID="{A230A498-51CE-49A0-BF3B-208A704B6FD1}" presName="vert1" presStyleCnt="0"/>
      <dgm:spPr/>
    </dgm:pt>
    <dgm:pt modelId="{2D806604-2C7F-427E-9DED-E516EF48CD11}" type="pres">
      <dgm:prSet presAssocID="{FD0D568C-849B-4684-A40E-24A0B4852F92}" presName="thickLine" presStyleLbl="alignNode1" presStyleIdx="3" presStyleCnt="7"/>
      <dgm:spPr/>
    </dgm:pt>
    <dgm:pt modelId="{DA2C0ED0-4FA6-4F01-910C-1261F8972E42}" type="pres">
      <dgm:prSet presAssocID="{FD0D568C-849B-4684-A40E-24A0B4852F92}" presName="horz1" presStyleCnt="0"/>
      <dgm:spPr/>
    </dgm:pt>
    <dgm:pt modelId="{1EEC2B73-AEAA-43F5-ACB0-782217783906}" type="pres">
      <dgm:prSet presAssocID="{FD0D568C-849B-4684-A40E-24A0B4852F92}" presName="tx1" presStyleLbl="revTx" presStyleIdx="3" presStyleCnt="7"/>
      <dgm:spPr/>
    </dgm:pt>
    <dgm:pt modelId="{C3CDFE08-163F-4F53-B16A-FA3FC14D5390}" type="pres">
      <dgm:prSet presAssocID="{FD0D568C-849B-4684-A40E-24A0B4852F92}" presName="vert1" presStyleCnt="0"/>
      <dgm:spPr/>
    </dgm:pt>
    <dgm:pt modelId="{E622FD83-B632-4322-89F1-D581199F49D2}" type="pres">
      <dgm:prSet presAssocID="{BE901DD0-C1F8-45AE-ACF2-D33657BFA8B0}" presName="thickLine" presStyleLbl="alignNode1" presStyleIdx="4" presStyleCnt="7"/>
      <dgm:spPr/>
    </dgm:pt>
    <dgm:pt modelId="{ED9950E7-B697-4FA2-A081-C1E36EA7FC86}" type="pres">
      <dgm:prSet presAssocID="{BE901DD0-C1F8-45AE-ACF2-D33657BFA8B0}" presName="horz1" presStyleCnt="0"/>
      <dgm:spPr/>
    </dgm:pt>
    <dgm:pt modelId="{5E29A2AB-3493-4F36-9AE2-D22B03314411}" type="pres">
      <dgm:prSet presAssocID="{BE901DD0-C1F8-45AE-ACF2-D33657BFA8B0}" presName="tx1" presStyleLbl="revTx" presStyleIdx="4" presStyleCnt="7"/>
      <dgm:spPr/>
    </dgm:pt>
    <dgm:pt modelId="{F8A24F5A-5E5B-4154-A476-BA53B331C93F}" type="pres">
      <dgm:prSet presAssocID="{BE901DD0-C1F8-45AE-ACF2-D33657BFA8B0}" presName="vert1" presStyleCnt="0"/>
      <dgm:spPr/>
    </dgm:pt>
    <dgm:pt modelId="{579B7CA8-344E-4D25-A48B-EDECE6E414BB}" type="pres">
      <dgm:prSet presAssocID="{FDC3BD7C-637B-4540-BCF9-CB3FDDA093E2}" presName="thickLine" presStyleLbl="alignNode1" presStyleIdx="5" presStyleCnt="7"/>
      <dgm:spPr/>
    </dgm:pt>
    <dgm:pt modelId="{C8B6F6E2-99B1-4CD7-A4F2-2435820C3861}" type="pres">
      <dgm:prSet presAssocID="{FDC3BD7C-637B-4540-BCF9-CB3FDDA093E2}" presName="horz1" presStyleCnt="0"/>
      <dgm:spPr/>
    </dgm:pt>
    <dgm:pt modelId="{BB07DFF1-382E-4A39-B2CB-E7343A9C9ADF}" type="pres">
      <dgm:prSet presAssocID="{FDC3BD7C-637B-4540-BCF9-CB3FDDA093E2}" presName="tx1" presStyleLbl="revTx" presStyleIdx="5" presStyleCnt="7"/>
      <dgm:spPr/>
    </dgm:pt>
    <dgm:pt modelId="{D771549B-7D90-416A-A715-370355A1EF57}" type="pres">
      <dgm:prSet presAssocID="{FDC3BD7C-637B-4540-BCF9-CB3FDDA093E2}" presName="vert1" presStyleCnt="0"/>
      <dgm:spPr/>
    </dgm:pt>
    <dgm:pt modelId="{B2D20070-714A-4714-80D0-07497DCE71F9}" type="pres">
      <dgm:prSet presAssocID="{53ABF566-C2C6-47D9-B7A3-F3F8E501E56C}" presName="thickLine" presStyleLbl="alignNode1" presStyleIdx="6" presStyleCnt="7"/>
      <dgm:spPr/>
    </dgm:pt>
    <dgm:pt modelId="{ABE31D99-DCC7-4C06-997B-DDEA8A6C9B01}" type="pres">
      <dgm:prSet presAssocID="{53ABF566-C2C6-47D9-B7A3-F3F8E501E56C}" presName="horz1" presStyleCnt="0"/>
      <dgm:spPr/>
    </dgm:pt>
    <dgm:pt modelId="{06082E3F-147E-4EE2-A14D-5019D3B39968}" type="pres">
      <dgm:prSet presAssocID="{53ABF566-C2C6-47D9-B7A3-F3F8E501E56C}" presName="tx1" presStyleLbl="revTx" presStyleIdx="6" presStyleCnt="7"/>
      <dgm:spPr/>
    </dgm:pt>
    <dgm:pt modelId="{DCC6E1EF-6697-46FF-BE83-43873D0953E5}" type="pres">
      <dgm:prSet presAssocID="{53ABF566-C2C6-47D9-B7A3-F3F8E501E56C}" presName="vert1" presStyleCnt="0"/>
      <dgm:spPr/>
    </dgm:pt>
  </dgm:ptLst>
  <dgm:cxnLst>
    <dgm:cxn modelId="{359A901D-C7C4-4EB9-A519-E7285AADFA57}" type="presOf" srcId="{FDC3BD7C-637B-4540-BCF9-CB3FDDA093E2}" destId="{BB07DFF1-382E-4A39-B2CB-E7343A9C9ADF}" srcOrd="0" destOrd="0" presId="urn:microsoft.com/office/officeart/2008/layout/LinedList"/>
    <dgm:cxn modelId="{59855B23-50FE-4C43-AC16-5B22ABCC63FD}" type="presOf" srcId="{BE901DD0-C1F8-45AE-ACF2-D33657BFA8B0}" destId="{5E29A2AB-3493-4F36-9AE2-D22B03314411}" srcOrd="0" destOrd="0" presId="urn:microsoft.com/office/officeart/2008/layout/LinedList"/>
    <dgm:cxn modelId="{392B942F-AD92-4C29-8878-917B97D26215}" srcId="{2C78D8AE-2B92-459C-B61C-876C8026AB6D}" destId="{B94862DD-6577-41D0-BCA1-F43E5834C887}" srcOrd="0" destOrd="0" parTransId="{7DC6B0CC-639E-4A04-A8B0-C3159575714D}" sibTransId="{DDF03993-3CD0-434A-90CE-D18424430747}"/>
    <dgm:cxn modelId="{A07D7B32-FFA2-4989-8539-8B8A7A915370}" srcId="{2C78D8AE-2B92-459C-B61C-876C8026AB6D}" destId="{6F247855-C35F-44AC-BE18-EC24866E1602}" srcOrd="1" destOrd="0" parTransId="{4A99C52B-2F0B-453C-806C-67E1009900D9}" sibTransId="{92D1C568-1B9E-45DB-B223-8A0E6133ABAE}"/>
    <dgm:cxn modelId="{A253C854-7F6C-43E8-A9B7-65B3EF1B2138}" type="presOf" srcId="{A230A498-51CE-49A0-BF3B-208A704B6FD1}" destId="{C48D1E9D-95B3-4256-844A-B52774026614}" srcOrd="0" destOrd="0" presId="urn:microsoft.com/office/officeart/2008/layout/LinedList"/>
    <dgm:cxn modelId="{40B0A063-A17F-40D0-87AB-7025D9A4BABA}" srcId="{2C78D8AE-2B92-459C-B61C-876C8026AB6D}" destId="{FDC3BD7C-637B-4540-BCF9-CB3FDDA093E2}" srcOrd="5" destOrd="0" parTransId="{372DFF9C-F276-4AA6-94F8-45B12DA67420}" sibTransId="{B4644AA4-F4FD-432B-B31E-C1332E4BC1CB}"/>
    <dgm:cxn modelId="{441B276E-83C0-4EF2-9359-C523EC202797}" type="presOf" srcId="{2C78D8AE-2B92-459C-B61C-876C8026AB6D}" destId="{201EB77F-7321-4E69-B79E-CC7738169B22}" srcOrd="0" destOrd="0" presId="urn:microsoft.com/office/officeart/2008/layout/LinedList"/>
    <dgm:cxn modelId="{F1AEDE80-4FAC-4BF3-BB9D-28D85EC7E0CC}" srcId="{2C78D8AE-2B92-459C-B61C-876C8026AB6D}" destId="{BE901DD0-C1F8-45AE-ACF2-D33657BFA8B0}" srcOrd="4" destOrd="0" parTransId="{F71889A7-E182-45BD-9385-E13300E64393}" sibTransId="{1577946E-E88C-440C-AE2D-DCF21F42BB50}"/>
    <dgm:cxn modelId="{04651E90-EE66-428F-9964-ED904F016BA8}" type="presOf" srcId="{FD0D568C-849B-4684-A40E-24A0B4852F92}" destId="{1EEC2B73-AEAA-43F5-ACB0-782217783906}" srcOrd="0" destOrd="0" presId="urn:microsoft.com/office/officeart/2008/layout/LinedList"/>
    <dgm:cxn modelId="{B5A5589C-EEC2-4DA3-985F-E95F5D996600}" srcId="{2C78D8AE-2B92-459C-B61C-876C8026AB6D}" destId="{53ABF566-C2C6-47D9-B7A3-F3F8E501E56C}" srcOrd="6" destOrd="0" parTransId="{9017CF00-0EEC-4D63-8E2D-D2FEF8F35DDE}" sibTransId="{4CCF1BDD-8AF6-40C7-B0AF-457D972B12F0}"/>
    <dgm:cxn modelId="{8526D6A3-EF1F-44FF-A155-EBCB4F919489}" type="presOf" srcId="{53ABF566-C2C6-47D9-B7A3-F3F8E501E56C}" destId="{06082E3F-147E-4EE2-A14D-5019D3B39968}" srcOrd="0" destOrd="0" presId="urn:microsoft.com/office/officeart/2008/layout/LinedList"/>
    <dgm:cxn modelId="{DE930CC3-EA48-4FAB-830D-D87AD185A6EE}" srcId="{2C78D8AE-2B92-459C-B61C-876C8026AB6D}" destId="{A230A498-51CE-49A0-BF3B-208A704B6FD1}" srcOrd="2" destOrd="0" parTransId="{80DE88FC-A12B-4C0F-A768-FB1B9AA4D703}" sibTransId="{B9368C20-A505-447D-A499-7FB49F900E51}"/>
    <dgm:cxn modelId="{4BC727DE-556E-4BD9-901F-0BFBD49AC408}" srcId="{2C78D8AE-2B92-459C-B61C-876C8026AB6D}" destId="{FD0D568C-849B-4684-A40E-24A0B4852F92}" srcOrd="3" destOrd="0" parTransId="{002BD84A-6595-4CAA-B7DC-4412554798AF}" sibTransId="{94A86F89-AA80-4371-B0AB-778E17BC7C64}"/>
    <dgm:cxn modelId="{0200B2ED-4847-44B4-AF32-67840F7B976F}" type="presOf" srcId="{6F247855-C35F-44AC-BE18-EC24866E1602}" destId="{BC2BD0E4-E913-44EB-8780-D194ECF6464E}" srcOrd="0" destOrd="0" presId="urn:microsoft.com/office/officeart/2008/layout/LinedList"/>
    <dgm:cxn modelId="{B26A41F8-EDAA-4FB0-906E-D21D8E9F1380}" type="presOf" srcId="{B94862DD-6577-41D0-BCA1-F43E5834C887}" destId="{BFD6265C-FBC2-4096-8559-A99E61B98802}" srcOrd="0" destOrd="0" presId="urn:microsoft.com/office/officeart/2008/layout/LinedList"/>
    <dgm:cxn modelId="{D304F055-12E1-488A-AC92-F2679C326B26}" type="presParOf" srcId="{201EB77F-7321-4E69-B79E-CC7738169B22}" destId="{0E256A3F-53CF-4965-AAFA-887ACC35B440}" srcOrd="0" destOrd="0" presId="urn:microsoft.com/office/officeart/2008/layout/LinedList"/>
    <dgm:cxn modelId="{11990EF2-01F8-43D4-ACB3-5BFA6E4C9F29}" type="presParOf" srcId="{201EB77F-7321-4E69-B79E-CC7738169B22}" destId="{02670E61-FB6F-4C9F-BB7B-CD5004B3924F}" srcOrd="1" destOrd="0" presId="urn:microsoft.com/office/officeart/2008/layout/LinedList"/>
    <dgm:cxn modelId="{F9013652-1071-4F6D-A7D3-1793D5B508CC}" type="presParOf" srcId="{02670E61-FB6F-4C9F-BB7B-CD5004B3924F}" destId="{BFD6265C-FBC2-4096-8559-A99E61B98802}" srcOrd="0" destOrd="0" presId="urn:microsoft.com/office/officeart/2008/layout/LinedList"/>
    <dgm:cxn modelId="{72861BE2-5423-4F1C-BB71-BFB8DAAF9759}" type="presParOf" srcId="{02670E61-FB6F-4C9F-BB7B-CD5004B3924F}" destId="{C26BE3AB-A232-4FEC-B48A-D3E26FFBBE3B}" srcOrd="1" destOrd="0" presId="urn:microsoft.com/office/officeart/2008/layout/LinedList"/>
    <dgm:cxn modelId="{52252489-A298-4288-86A9-44013FC5A8AD}" type="presParOf" srcId="{201EB77F-7321-4E69-B79E-CC7738169B22}" destId="{5673EA4B-E825-4D8A-90BE-D9DD19FC00D0}" srcOrd="2" destOrd="0" presId="urn:microsoft.com/office/officeart/2008/layout/LinedList"/>
    <dgm:cxn modelId="{223A99E9-4488-4EEE-83CC-6E83262C83B4}" type="presParOf" srcId="{201EB77F-7321-4E69-B79E-CC7738169B22}" destId="{41EE6D02-7F2A-4D3D-AE1D-B993C51F01A6}" srcOrd="3" destOrd="0" presId="urn:microsoft.com/office/officeart/2008/layout/LinedList"/>
    <dgm:cxn modelId="{7E9959F5-297B-4484-BDEC-BA05DD563891}" type="presParOf" srcId="{41EE6D02-7F2A-4D3D-AE1D-B993C51F01A6}" destId="{BC2BD0E4-E913-44EB-8780-D194ECF6464E}" srcOrd="0" destOrd="0" presId="urn:microsoft.com/office/officeart/2008/layout/LinedList"/>
    <dgm:cxn modelId="{C7A25AE9-F3B6-4C0A-A1E7-18563236CCCD}" type="presParOf" srcId="{41EE6D02-7F2A-4D3D-AE1D-B993C51F01A6}" destId="{9A97FB3E-6DA0-499A-8AAD-E27E07C327AB}" srcOrd="1" destOrd="0" presId="urn:microsoft.com/office/officeart/2008/layout/LinedList"/>
    <dgm:cxn modelId="{A141C849-FA71-448E-A462-2AF631748B7B}" type="presParOf" srcId="{201EB77F-7321-4E69-B79E-CC7738169B22}" destId="{F9578F8F-0B4B-4B7F-8F30-AA15DAA5EA4C}" srcOrd="4" destOrd="0" presId="urn:microsoft.com/office/officeart/2008/layout/LinedList"/>
    <dgm:cxn modelId="{33ADBF23-D216-43E2-9283-BC6055B22527}" type="presParOf" srcId="{201EB77F-7321-4E69-B79E-CC7738169B22}" destId="{D44F4DA7-1396-4B40-90F7-0461C188AEF9}" srcOrd="5" destOrd="0" presId="urn:microsoft.com/office/officeart/2008/layout/LinedList"/>
    <dgm:cxn modelId="{964680D9-7A0D-4B9C-8BDC-3274CA825DCE}" type="presParOf" srcId="{D44F4DA7-1396-4B40-90F7-0461C188AEF9}" destId="{C48D1E9D-95B3-4256-844A-B52774026614}" srcOrd="0" destOrd="0" presId="urn:microsoft.com/office/officeart/2008/layout/LinedList"/>
    <dgm:cxn modelId="{22D743F2-84D3-4156-A79C-6233879DF5C4}" type="presParOf" srcId="{D44F4DA7-1396-4B40-90F7-0461C188AEF9}" destId="{4A7968D3-C943-4FA1-9C0E-F15D87562B01}" srcOrd="1" destOrd="0" presId="urn:microsoft.com/office/officeart/2008/layout/LinedList"/>
    <dgm:cxn modelId="{DBF96212-A3F3-4B00-9A38-2DA92A934FFF}" type="presParOf" srcId="{201EB77F-7321-4E69-B79E-CC7738169B22}" destId="{2D806604-2C7F-427E-9DED-E516EF48CD11}" srcOrd="6" destOrd="0" presId="urn:microsoft.com/office/officeart/2008/layout/LinedList"/>
    <dgm:cxn modelId="{E6D355E2-A6DF-491D-9190-DD48A9B95A3C}" type="presParOf" srcId="{201EB77F-7321-4E69-B79E-CC7738169B22}" destId="{DA2C0ED0-4FA6-4F01-910C-1261F8972E42}" srcOrd="7" destOrd="0" presId="urn:microsoft.com/office/officeart/2008/layout/LinedList"/>
    <dgm:cxn modelId="{4D082A6F-14B6-42AB-B64E-134E2060BC8C}" type="presParOf" srcId="{DA2C0ED0-4FA6-4F01-910C-1261F8972E42}" destId="{1EEC2B73-AEAA-43F5-ACB0-782217783906}" srcOrd="0" destOrd="0" presId="urn:microsoft.com/office/officeart/2008/layout/LinedList"/>
    <dgm:cxn modelId="{75419A0A-5A46-40C7-84A6-9B86B083A953}" type="presParOf" srcId="{DA2C0ED0-4FA6-4F01-910C-1261F8972E42}" destId="{C3CDFE08-163F-4F53-B16A-FA3FC14D5390}" srcOrd="1" destOrd="0" presId="urn:microsoft.com/office/officeart/2008/layout/LinedList"/>
    <dgm:cxn modelId="{36E168DF-EE7F-4C97-AD8D-3782030FA346}" type="presParOf" srcId="{201EB77F-7321-4E69-B79E-CC7738169B22}" destId="{E622FD83-B632-4322-89F1-D581199F49D2}" srcOrd="8" destOrd="0" presId="urn:microsoft.com/office/officeart/2008/layout/LinedList"/>
    <dgm:cxn modelId="{B7211645-AEA0-4B5A-A998-DED14244565F}" type="presParOf" srcId="{201EB77F-7321-4E69-B79E-CC7738169B22}" destId="{ED9950E7-B697-4FA2-A081-C1E36EA7FC86}" srcOrd="9" destOrd="0" presId="urn:microsoft.com/office/officeart/2008/layout/LinedList"/>
    <dgm:cxn modelId="{75D63D5F-114A-4492-BD64-8C8D750A21F0}" type="presParOf" srcId="{ED9950E7-B697-4FA2-A081-C1E36EA7FC86}" destId="{5E29A2AB-3493-4F36-9AE2-D22B03314411}" srcOrd="0" destOrd="0" presId="urn:microsoft.com/office/officeart/2008/layout/LinedList"/>
    <dgm:cxn modelId="{D56A04A5-4C0A-41A1-8AA7-B134A61B01CA}" type="presParOf" srcId="{ED9950E7-B697-4FA2-A081-C1E36EA7FC86}" destId="{F8A24F5A-5E5B-4154-A476-BA53B331C93F}" srcOrd="1" destOrd="0" presId="urn:microsoft.com/office/officeart/2008/layout/LinedList"/>
    <dgm:cxn modelId="{801C435F-0802-4206-B106-91C7408BFCC4}" type="presParOf" srcId="{201EB77F-7321-4E69-B79E-CC7738169B22}" destId="{579B7CA8-344E-4D25-A48B-EDECE6E414BB}" srcOrd="10" destOrd="0" presId="urn:microsoft.com/office/officeart/2008/layout/LinedList"/>
    <dgm:cxn modelId="{CDF43C87-9855-470F-A26B-28E69DC2DC3B}" type="presParOf" srcId="{201EB77F-7321-4E69-B79E-CC7738169B22}" destId="{C8B6F6E2-99B1-4CD7-A4F2-2435820C3861}" srcOrd="11" destOrd="0" presId="urn:microsoft.com/office/officeart/2008/layout/LinedList"/>
    <dgm:cxn modelId="{8843A453-A532-4A41-AA91-D9A73D1694EB}" type="presParOf" srcId="{C8B6F6E2-99B1-4CD7-A4F2-2435820C3861}" destId="{BB07DFF1-382E-4A39-B2CB-E7343A9C9ADF}" srcOrd="0" destOrd="0" presId="urn:microsoft.com/office/officeart/2008/layout/LinedList"/>
    <dgm:cxn modelId="{B5CBDF54-CAE6-4F21-B15C-2874BB54B794}" type="presParOf" srcId="{C8B6F6E2-99B1-4CD7-A4F2-2435820C3861}" destId="{D771549B-7D90-416A-A715-370355A1EF57}" srcOrd="1" destOrd="0" presId="urn:microsoft.com/office/officeart/2008/layout/LinedList"/>
    <dgm:cxn modelId="{996FCB7F-526A-4B7E-9212-0F8B40F36061}" type="presParOf" srcId="{201EB77F-7321-4E69-B79E-CC7738169B22}" destId="{B2D20070-714A-4714-80D0-07497DCE71F9}" srcOrd="12" destOrd="0" presId="urn:microsoft.com/office/officeart/2008/layout/LinedList"/>
    <dgm:cxn modelId="{E2D4623C-600F-4442-AF8B-D768AF3D5B2A}" type="presParOf" srcId="{201EB77F-7321-4E69-B79E-CC7738169B22}" destId="{ABE31D99-DCC7-4C06-997B-DDEA8A6C9B01}" srcOrd="13" destOrd="0" presId="urn:microsoft.com/office/officeart/2008/layout/LinedList"/>
    <dgm:cxn modelId="{BC464DD3-DADE-4A3C-AA6C-3886892452CD}" type="presParOf" srcId="{ABE31D99-DCC7-4C06-997B-DDEA8A6C9B01}" destId="{06082E3F-147E-4EE2-A14D-5019D3B39968}" srcOrd="0" destOrd="0" presId="urn:microsoft.com/office/officeart/2008/layout/LinedList"/>
    <dgm:cxn modelId="{A68370AD-F38A-42F2-937B-13B36B638437}" type="presParOf" srcId="{ABE31D99-DCC7-4C06-997B-DDEA8A6C9B01}" destId="{DCC6E1EF-6697-46FF-BE83-43873D0953E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21E5D9-944E-4FC8-90BF-A1C945D21154}">
      <dsp:nvSpPr>
        <dsp:cNvPr id="0" name=""/>
        <dsp:cNvSpPr/>
      </dsp:nvSpPr>
      <dsp:spPr>
        <a:xfrm>
          <a:off x="3571" y="150302"/>
          <a:ext cx="7617023" cy="60688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Autosomal dominant syndrome caused by germline mutations in the adenomatous polyposis coli (</a:t>
          </a:r>
          <a:r>
            <a:rPr lang="en-US" sz="4000" i="1" kern="1200"/>
            <a:t>APC</a:t>
          </a:r>
          <a:r>
            <a:rPr lang="en-US" sz="4000" kern="1200"/>
            <a:t>) gene on Chromosome 5q21</a:t>
          </a:r>
        </a:p>
      </dsp:txBody>
      <dsp:txXfrm>
        <a:off x="181322" y="328053"/>
        <a:ext cx="7261521" cy="5713376"/>
      </dsp:txXfrm>
    </dsp:sp>
    <dsp:sp modelId="{5BDF97A5-B6C1-400C-8B73-78454A5114E0}">
      <dsp:nvSpPr>
        <dsp:cNvPr id="0" name=""/>
        <dsp:cNvSpPr/>
      </dsp:nvSpPr>
      <dsp:spPr>
        <a:xfrm>
          <a:off x="8290893" y="2240230"/>
          <a:ext cx="1614808" cy="188902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8290893" y="2618034"/>
        <a:ext cx="1130366" cy="1133413"/>
      </dsp:txXfrm>
    </dsp:sp>
    <dsp:sp modelId="{C640E813-B1CC-42AE-94DE-734FED8022A8}">
      <dsp:nvSpPr>
        <dsp:cNvPr id="0" name=""/>
        <dsp:cNvSpPr/>
      </dsp:nvSpPr>
      <dsp:spPr>
        <a:xfrm>
          <a:off x="10667404" y="150302"/>
          <a:ext cx="7617023" cy="60688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APC gene: 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Tumor suppressor gene that down regulates B-catenin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5q21-22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Specific APC mutations correlate with Phenotype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Hotspot for severe polyposis phenotype: 1309</a:t>
          </a:r>
        </a:p>
      </dsp:txBody>
      <dsp:txXfrm>
        <a:off x="10845155" y="328053"/>
        <a:ext cx="7261521" cy="57133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256A3F-53CF-4965-AAFA-887ACC35B440}">
      <dsp:nvSpPr>
        <dsp:cNvPr id="0" name=""/>
        <dsp:cNvSpPr/>
      </dsp:nvSpPr>
      <dsp:spPr>
        <a:xfrm>
          <a:off x="0" y="1234"/>
          <a:ext cx="10537371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D6265C-FBC2-4096-8559-A99E61B98802}">
      <dsp:nvSpPr>
        <dsp:cNvPr id="0" name=""/>
        <dsp:cNvSpPr/>
      </dsp:nvSpPr>
      <dsp:spPr>
        <a:xfrm>
          <a:off x="0" y="1234"/>
          <a:ext cx="10537371" cy="1444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Rare tumor, ~0.2 %</a:t>
          </a:r>
        </a:p>
      </dsp:txBody>
      <dsp:txXfrm>
        <a:off x="0" y="1234"/>
        <a:ext cx="10537371" cy="1444337"/>
      </dsp:txXfrm>
    </dsp:sp>
    <dsp:sp modelId="{5673EA4B-E825-4D8A-90BE-D9DD19FC00D0}">
      <dsp:nvSpPr>
        <dsp:cNvPr id="0" name=""/>
        <dsp:cNvSpPr/>
      </dsp:nvSpPr>
      <dsp:spPr>
        <a:xfrm>
          <a:off x="0" y="1445571"/>
          <a:ext cx="10537371" cy="0"/>
        </a:xfrm>
        <a:prstGeom prst="line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accent5">
              <a:hueOff val="-1126424"/>
              <a:satOff val="-2903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2BD0E4-E913-44EB-8780-D194ECF6464E}">
      <dsp:nvSpPr>
        <dsp:cNvPr id="0" name=""/>
        <dsp:cNvSpPr/>
      </dsp:nvSpPr>
      <dsp:spPr>
        <a:xfrm>
          <a:off x="0" y="1445571"/>
          <a:ext cx="10537371" cy="1444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In patients with FAP: 12 – 20 % </a:t>
          </a:r>
        </a:p>
      </dsp:txBody>
      <dsp:txXfrm>
        <a:off x="0" y="1445571"/>
        <a:ext cx="10537371" cy="1444337"/>
      </dsp:txXfrm>
    </dsp:sp>
    <dsp:sp modelId="{F9578F8F-0B4B-4B7F-8F30-AA15DAA5EA4C}">
      <dsp:nvSpPr>
        <dsp:cNvPr id="0" name=""/>
        <dsp:cNvSpPr/>
      </dsp:nvSpPr>
      <dsp:spPr>
        <a:xfrm>
          <a:off x="0" y="2889908"/>
          <a:ext cx="10537371" cy="0"/>
        </a:xfrm>
        <a:prstGeom prst="lin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8D1E9D-95B3-4256-844A-B52774026614}">
      <dsp:nvSpPr>
        <dsp:cNvPr id="0" name=""/>
        <dsp:cNvSpPr/>
      </dsp:nvSpPr>
      <dsp:spPr>
        <a:xfrm>
          <a:off x="0" y="2889908"/>
          <a:ext cx="10537371" cy="1444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FAP patients 160 times higher risk of developing thyroid carcinoma </a:t>
          </a:r>
        </a:p>
      </dsp:txBody>
      <dsp:txXfrm>
        <a:off x="0" y="2889908"/>
        <a:ext cx="10537371" cy="1444337"/>
      </dsp:txXfrm>
    </dsp:sp>
    <dsp:sp modelId="{2D806604-2C7F-427E-9DED-E516EF48CD11}">
      <dsp:nvSpPr>
        <dsp:cNvPr id="0" name=""/>
        <dsp:cNvSpPr/>
      </dsp:nvSpPr>
      <dsp:spPr>
        <a:xfrm>
          <a:off x="0" y="4334245"/>
          <a:ext cx="10537371" cy="0"/>
        </a:xfrm>
        <a:prstGeom prst="lin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C2B73-AEAA-43F5-ACB0-782217783906}">
      <dsp:nvSpPr>
        <dsp:cNvPr id="0" name=""/>
        <dsp:cNvSpPr/>
      </dsp:nvSpPr>
      <dsp:spPr>
        <a:xfrm>
          <a:off x="0" y="4334245"/>
          <a:ext cx="10537371" cy="1444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10 times more frequent than that expected for sporadic tumors</a:t>
          </a:r>
        </a:p>
      </dsp:txBody>
      <dsp:txXfrm>
        <a:off x="0" y="4334245"/>
        <a:ext cx="10537371" cy="1444337"/>
      </dsp:txXfrm>
    </dsp:sp>
    <dsp:sp modelId="{E622FD83-B632-4322-89F1-D581199F49D2}">
      <dsp:nvSpPr>
        <dsp:cNvPr id="0" name=""/>
        <dsp:cNvSpPr/>
      </dsp:nvSpPr>
      <dsp:spPr>
        <a:xfrm>
          <a:off x="0" y="5778583"/>
          <a:ext cx="10537371" cy="0"/>
        </a:xfrm>
        <a:prstGeom prst="lin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29A2AB-3493-4F36-9AE2-D22B03314411}">
      <dsp:nvSpPr>
        <dsp:cNvPr id="0" name=""/>
        <dsp:cNvSpPr/>
      </dsp:nvSpPr>
      <dsp:spPr>
        <a:xfrm>
          <a:off x="0" y="5778583"/>
          <a:ext cx="10537371" cy="1444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Striking female predominance (17:1)</a:t>
          </a:r>
        </a:p>
      </dsp:txBody>
      <dsp:txXfrm>
        <a:off x="0" y="5778583"/>
        <a:ext cx="10537371" cy="1444337"/>
      </dsp:txXfrm>
    </dsp:sp>
    <dsp:sp modelId="{579B7CA8-344E-4D25-A48B-EDECE6E414BB}">
      <dsp:nvSpPr>
        <dsp:cNvPr id="0" name=""/>
        <dsp:cNvSpPr/>
      </dsp:nvSpPr>
      <dsp:spPr>
        <a:xfrm>
          <a:off x="0" y="7222920"/>
          <a:ext cx="10537371" cy="0"/>
        </a:xfrm>
        <a:prstGeom prst="line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accent5">
              <a:hueOff val="-5632119"/>
              <a:satOff val="-14516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07DFF1-382E-4A39-B2CB-E7343A9C9ADF}">
      <dsp:nvSpPr>
        <dsp:cNvPr id="0" name=""/>
        <dsp:cNvSpPr/>
      </dsp:nvSpPr>
      <dsp:spPr>
        <a:xfrm>
          <a:off x="0" y="7222920"/>
          <a:ext cx="10537371" cy="1444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Mean age of thyroid tumor diagnosis 28 years</a:t>
          </a:r>
        </a:p>
      </dsp:txBody>
      <dsp:txXfrm>
        <a:off x="0" y="7222920"/>
        <a:ext cx="10537371" cy="1444337"/>
      </dsp:txXfrm>
    </dsp:sp>
    <dsp:sp modelId="{B2D20070-714A-4714-80D0-07497DCE71F9}">
      <dsp:nvSpPr>
        <dsp:cNvPr id="0" name=""/>
        <dsp:cNvSpPr/>
      </dsp:nvSpPr>
      <dsp:spPr>
        <a:xfrm>
          <a:off x="0" y="8667257"/>
          <a:ext cx="10537371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082E3F-147E-4EE2-A14D-5019D3B39968}">
      <dsp:nvSpPr>
        <dsp:cNvPr id="0" name=""/>
        <dsp:cNvSpPr/>
      </dsp:nvSpPr>
      <dsp:spPr>
        <a:xfrm>
          <a:off x="0" y="8667257"/>
          <a:ext cx="10537371" cy="1444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Rare sporadic cases</a:t>
          </a:r>
        </a:p>
      </dsp:txBody>
      <dsp:txXfrm>
        <a:off x="0" y="8667257"/>
        <a:ext cx="10537371" cy="14443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58DE1-6524-467A-89CB-56EF77B3352A}" type="datetimeFigureOut">
              <a:rPr lang="en-US" smtClean="0"/>
              <a:t>5/29/24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062B9-28A9-4493-8462-0A9645089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07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90B31-09BF-46BF-952E-7370C27810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918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S21 44191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90B31-09BF-46BF-952E-7370C27810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204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5.xml"/><Relationship Id="rId7" Type="http://schemas.openxmlformats.org/officeDocument/2006/relationships/image" Target="../media/image4.png"/><Relationship Id="rId2" Type="http://schemas.openxmlformats.org/officeDocument/2006/relationships/customXml" Target="../../customXml/item20.xml"/><Relationship Id="rId1" Type="http://schemas.openxmlformats.org/officeDocument/2006/relationships/customXml" Target="../../customXml/item13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3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6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14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.xml"/><Relationship Id="rId1" Type="http://schemas.openxmlformats.org/officeDocument/2006/relationships/customXml" Target="../../customXml/item24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7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22.xml"/><Relationship Id="rId1" Type="http://schemas.openxmlformats.org/officeDocument/2006/relationships/customXml" Target="../../customXml/item2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451D7-ECAB-488A-963D-ACABF54C1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C5867B-1657-4DFA-8A78-D7E9BC7A8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B2010-F923-4BC7-9393-C504782D4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9150F-AE96-4380-82AA-C385BD709749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95459-0AE4-4C03-990B-D0ADAB033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2C966-361F-4EAD-92AE-147DDEB56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D195-1E36-4FC5-BDF8-9B80EBBE8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59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36D57-4F4F-4878-8483-4DA5845CF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FC7BA-C5AA-41D2-993F-97835C1C26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E5D479-1F29-4F06-9F42-FC84801AA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9A849-BB71-4C0D-9DC2-F77B57AD1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9150F-AE96-4380-82AA-C385BD709749}" type="datetimeFigureOut">
              <a:rPr lang="en-US" smtClean="0"/>
              <a:t>5/29/24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A12BF-6CE2-4A3A-BB6C-3C074752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38F83-EC28-4BFD-A167-EDAFBEEA6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D195-1E36-4FC5-BDF8-9B80EBBE8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49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FA905-899A-4E76-AB62-67C8EC43E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12A55-9471-4CF5-B305-1C19EE475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304D8-25FC-4CE0-9BC3-0A68FFEF5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72716-07C9-4B73-9770-A9C9AFA60F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43EE2D-F783-4D16-870F-AAB55B71BB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4528BE-1BB8-4234-AF2E-F40DF78C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9150F-AE96-4380-82AA-C385BD709749}" type="datetimeFigureOut">
              <a:rPr lang="en-US" smtClean="0"/>
              <a:t>5/29/24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5B03DD-8123-4044-8303-093418EFF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190538-15BE-4BA8-86B8-8BDF1D1C0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D195-1E36-4FC5-BDF8-9B80EBBE8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38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BB1D3-BBEC-423B-B36B-89A654C93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D146BB-909D-4BE3-9437-CD5FB950B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9150F-AE96-4380-82AA-C385BD709749}" type="datetimeFigureOut">
              <a:rPr lang="en-US" smtClean="0"/>
              <a:t>5/29/24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C425E2-17F1-4CE5-AC58-0EDC8E334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BADF4-8FB8-4B0F-BD37-DF8BA4F77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D195-1E36-4FC5-BDF8-9B80EBBE8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7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B2A8BE-486C-4889-AB65-154D433CA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9150F-AE96-4380-82AA-C385BD709749}" type="datetimeFigureOut">
              <a:rPr lang="en-US" smtClean="0"/>
              <a:t>5/29/24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42840B-CCBF-43F8-82C3-DFFD3A226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CE019-F9A1-4820-8F22-691C137BE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D195-1E36-4FC5-BDF8-9B80EBBE8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9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BBAB1-34F1-4748-9874-1B5113BBD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AF85D-6BFB-417B-ADF6-89FBD8C61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4016A6-066E-401A-BA82-584A6F26D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48C643-CCDC-4067-A243-E8BF5D53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9150F-AE96-4380-82AA-C385BD709749}" type="datetimeFigureOut">
              <a:rPr lang="en-US" smtClean="0"/>
              <a:t>5/29/24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60B10-C48B-4AC8-B264-311AFB94C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C071A-F3B0-4ACD-9497-A0632CE9E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D195-1E36-4FC5-BDF8-9B80EBBE8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2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79A7B-009A-4489-AEA1-EC358796F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58D2BD-55E0-4118-849C-6E923554D9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42B1ED-D395-48A3-BC68-3037836BF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F96E60-64BD-4724-98CA-2D567C1A1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9150F-AE96-4380-82AA-C385BD709749}" type="datetimeFigureOut">
              <a:rPr lang="en-US" smtClean="0"/>
              <a:t>5/29/24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458CF-4F72-4241-A993-7E8E57D09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C09C1E-C8C2-4E3C-A42A-C68401ED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D195-1E36-4FC5-BDF8-9B80EBBE8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57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F0F94-9944-449B-A341-794BB3819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E95AB7-C8FA-4AFF-B9F2-A7DA0E1A2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71A72-6C12-448B-8C0B-515E589E6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9150F-AE96-4380-82AA-C385BD709749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4CB1-9799-4A8B-99DF-19B87D2F4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A337D-7F59-406C-8B11-B6FAC5AB4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D195-1E36-4FC5-BDF8-9B80EBBE8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40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9F615E-790C-419D-AC75-FF64B8728B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7F6041-BFE9-42DA-A7EF-5BD76A181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32A9C-0496-4896-83D4-F2BDE8625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9150F-AE96-4380-82AA-C385BD709749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5B3FD-9A6F-43BA-912A-4464C9809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3B521-27BA-4F3B-94D0-876301873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D195-1E36-4FC5-BDF8-9B80EBBE8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19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55F12-6B2C-42FA-AC21-A0079DCEB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3A356E-AA68-43E0-A2D6-A885CF7459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8415D-0C99-455D-9908-45355599B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E40AF-47E8-4489-A1DD-C1F0611CF779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15343-9C2D-4629-91FB-024319C52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310BF-B896-42FD-ADA0-2F6018AFB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FA409-8872-4AFC-8543-77CE48EF0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36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C27A5-CF3B-48C0-BCAE-9E5E89346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EB762-EF07-4F55-AB0B-2AFA57C1F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86AF6-6D5C-47AB-A2BD-98FD9104E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E40AF-47E8-4489-A1DD-C1F0611CF779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A0482-0F5C-491C-8B15-3874038CD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23D5E-79C5-4A84-B3A9-F8A230F3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FA409-8872-4AFC-8543-77CE48EF0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978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5F214-B102-4DB2-9E9C-809F656C2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D0786-8AAA-4C38-9F58-440967742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87027-56D1-49A6-8EB5-D1105C082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E40AF-47E8-4489-A1DD-C1F0611CF779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0DF22-7BDE-41D2-8518-8588BAF3C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39791-34D6-412B-8708-3899A2D37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FA409-8872-4AFC-8543-77CE48EF0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32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5B27-5449-4B3D-836E-9294056FF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4388C-0408-493B-BD01-663A657439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37E6A1-69C3-45D7-B4CD-D735E81F3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180462-CE2F-4457-BE19-FB70B461F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E40AF-47E8-4489-A1DD-C1F0611CF779}" type="datetimeFigureOut">
              <a:rPr lang="en-US" smtClean="0"/>
              <a:t>5/29/24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26D8B-CDD4-45D8-8F63-2F288C1E4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1396A-33FE-4FEA-8555-38987732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FA409-8872-4AFC-8543-77CE48EF0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28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1AA81-EFB0-4641-A4D5-39C8F6FA0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0B3C7-5DF3-4B5A-A3F4-BA3C5CEE2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8ABA4B-ADF9-4F1B-8685-4F67E0D42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2DF125-0B57-46AB-8D72-395E016886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CD51AF-D5AE-47AF-8DB2-BE9FA6811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D2F304-F697-491F-990B-ABB12CB6E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E40AF-47E8-4489-A1DD-C1F0611CF779}" type="datetimeFigureOut">
              <a:rPr lang="en-US" smtClean="0"/>
              <a:t>5/29/24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480EEC-8821-4D93-8847-32888914B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D66C34-0A3C-40D7-8D9D-1E2CB5DB3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FA409-8872-4AFC-8543-77CE48EF0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36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DC64B-3E7F-4781-929B-75F21B2E3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5B15FC-DC8C-4DD7-9484-168555211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E40AF-47E8-4489-A1DD-C1F0611CF779}" type="datetimeFigureOut">
              <a:rPr lang="en-US" smtClean="0"/>
              <a:t>5/29/24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D4704E-2A25-471D-BEAD-DDE32328D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A8301-C85C-4C87-AFCA-15747F69F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FA409-8872-4AFC-8543-77CE48EF0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44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FEB78E-BBF8-4587-9874-1744C696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E40AF-47E8-4489-A1DD-C1F0611CF779}" type="datetimeFigureOut">
              <a:rPr lang="en-US" smtClean="0"/>
              <a:t>5/29/24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997EB4-F8E8-40B9-A1EF-0924D0AA6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B3D40A-77A5-47F5-B7EA-1DB2AC5C0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FA409-8872-4AFC-8543-77CE48EF0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89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FEFB-0F92-4B17-B850-90B6A0C55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05F41-9266-485F-B3E2-0CD5393DD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52E18D-AEF3-4A33-B8C0-55C0EFAFE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9D7775-0945-4CB8-8B2B-63D29F039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E40AF-47E8-4489-A1DD-C1F0611CF779}" type="datetimeFigureOut">
              <a:rPr lang="en-US" smtClean="0"/>
              <a:t>5/29/24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4E566E-EC1A-493B-A69B-D3B3D353E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FC099-5C79-4C5C-95BC-7CE9CA1C0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FA409-8872-4AFC-8543-77CE48EF0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49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5048E-0020-44DB-BA5F-6E40D20ED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FA2270-0A4E-473C-9953-9D0257CE26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2AD284-F09A-4693-80DA-ADCE8E400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3B9FF2-3FB5-4B18-A696-A71E73B47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E40AF-47E8-4489-A1DD-C1F0611CF779}" type="datetimeFigureOut">
              <a:rPr lang="en-US" smtClean="0"/>
              <a:t>5/29/24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202E7-D2B9-4808-96B4-91D4C72E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8F3414-AD0F-4A41-9619-5AFCE6737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FA409-8872-4AFC-8543-77CE48EF0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566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3C822-2769-4980-A2E5-4C0E2A5AE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CA6D96-6831-4D05-BE19-7CBAE1A5BE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E286D-FD41-4036-95B6-9AFAC462F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E40AF-47E8-4489-A1DD-C1F0611CF779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A07BA-8BB2-4FA6-9604-3BEACEB7D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18843-CAFC-4136-8276-99A65A5F7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FA409-8872-4AFC-8543-77CE48EF0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9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C84A39-881B-43F1-8A78-42A4CA05A1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D6BC92-693E-4D70-B182-C23AE1C72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2F802-891E-4862-B701-D18F80025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E40AF-47E8-4489-A1DD-C1F0611CF779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871C7-1C1D-4809-AEB1-5779E7C2C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AAB8C-C15C-429F-9A6B-64AB00E23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FA409-8872-4AFC-8543-77CE48EF0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75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A6899-0DAD-49DB-945F-73ED4FB3D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2EF1FF-BB5C-446D-8C51-113317F095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F2BB1-6A8E-4E50-98FA-6BBE4B4C2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9150F-AE96-4380-82AA-C385BD709749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90DDA-C256-46A6-A30C-ED0E16F9B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BC776-62C4-4EBB-8DD0-0AC6EFAC1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D195-1E36-4FC5-BDF8-9B80EBBE8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16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7ED2F-0205-44E3-A1EE-A5CDC5DC8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1FC47-9017-4F11-9F1D-6FEAC6E9B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6F6BC-3D20-41E5-BCCB-FED9E2932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9150F-AE96-4380-82AA-C385BD709749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E509D-4EAF-4098-8C3F-6AD02084E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E0C29-6F23-460B-BACA-CCAFB9E10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D195-1E36-4FC5-BDF8-9B80EBBE8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23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3CD80A-A09B-4B7E-80B3-E47ACA3B2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B57B2-A4F2-4266-8384-907ADC74B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B3BE6-B333-44D4-A4CA-9CFE70027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9150F-AE96-4380-82AA-C385BD709749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ABB3D-C79F-4344-9FDD-53C15CFED5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3E1F9-001F-4E6B-A144-DE9E554EF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AD195-1E36-4FC5-BDF8-9B80EBBE8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10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8185A5-3C82-4965-AE67-253C3319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BAF9B-5315-46B5-92B3-0F814BAB0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26264-60ED-492D-BB90-2A3FACA1A1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E40AF-47E8-4489-A1DD-C1F0611CF779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0C495-1D35-474C-943F-0982B1ED48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6589B-01AB-44A5-AE37-C9DEBA669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FA409-8872-4AFC-8543-77CE48EF0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9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3.xml"/><Relationship Id="rId1" Type="http://schemas.openxmlformats.org/officeDocument/2006/relationships/customXml" Target="../../customXml/item17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7.wdp"/><Relationship Id="rId4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jpeg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8.xml"/><Relationship Id="rId1" Type="http://schemas.openxmlformats.org/officeDocument/2006/relationships/customXml" Target="../../customXml/item9.xml"/><Relationship Id="rId4" Type="http://schemas.openxmlformats.org/officeDocument/2006/relationships/image" Target="../media/image1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customXml" Target="../../customXml/item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12508" y="3867110"/>
            <a:ext cx="15020807" cy="1551034"/>
          </a:xfrm>
        </p:spPr>
        <p:txBody>
          <a:bodyPr/>
          <a:lstStyle/>
          <a:p>
            <a:r>
              <a:rPr lang="pt-BR" sz="5400" dirty="0"/>
              <a:t>The major updates in thyroid pathology tumor classification by the who 5th edition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454150" y="7327502"/>
            <a:ext cx="11461750" cy="519113"/>
          </a:xfrm>
        </p:spPr>
        <p:txBody>
          <a:bodyPr/>
          <a:lstStyle/>
          <a:p>
            <a:r>
              <a:rPr lang="pt-BR" sz="6000" dirty="0"/>
              <a:t>Vania Nos</a:t>
            </a:r>
            <a:r>
              <a:rPr lang="en-US" sz="6000" dirty="0"/>
              <a:t>é</a:t>
            </a:r>
            <a:r>
              <a:rPr lang="pt-BR" sz="6000" dirty="0"/>
              <a:t>, MD, PhD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>
          <a:xfrm>
            <a:off x="1463926" y="8263832"/>
            <a:ext cx="12206354" cy="519113"/>
          </a:xfrm>
        </p:spPr>
        <p:txBody>
          <a:bodyPr/>
          <a:lstStyle/>
          <a:p>
            <a:r>
              <a:rPr lang="pt-BR" sz="3600" dirty="0"/>
              <a:t>Massachusetts General Hospital and Harvard Medical School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508" y="6689115"/>
            <a:ext cx="3521392" cy="32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65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14565" y="1533526"/>
            <a:ext cx="1064418" cy="3143252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14566" y="1256617"/>
            <a:ext cx="604838" cy="2558147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66991" y="961342"/>
            <a:ext cx="252413" cy="2569793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6834805" y="953574"/>
            <a:ext cx="492918" cy="261354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66083" y="953573"/>
            <a:ext cx="16361795" cy="231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73DC69-69FF-4A39-8595-F5BAAC65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760" y="1200588"/>
            <a:ext cx="15397046" cy="181815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FFFFFF"/>
                </a:solidFill>
              </a:rPr>
              <a:t>WHO 2022: The Refashioned and New Diagnostic Categories - Benign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8E30C-FE9B-46C2-96AA-F2122120A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8984" y="3735654"/>
            <a:ext cx="15648740" cy="6551346"/>
          </a:xfrm>
        </p:spPr>
        <p:txBody>
          <a:bodyPr anchor="ctr">
            <a:normAutofit/>
          </a:bodyPr>
          <a:lstStyle/>
          <a:p>
            <a:r>
              <a:rPr lang="en-US" sz="5400" dirty="0"/>
              <a:t>Follicular Adenoma with Papillary Architecture</a:t>
            </a:r>
          </a:p>
          <a:p>
            <a:endParaRPr lang="en-US" sz="5400" dirty="0"/>
          </a:p>
          <a:p>
            <a:r>
              <a:rPr lang="en-US" sz="5400" strike="sngStrike" dirty="0"/>
              <a:t>Multinodular hyperplasia (MNG)  “goiter”</a:t>
            </a:r>
            <a:r>
              <a:rPr lang="en-US" sz="5400" dirty="0"/>
              <a:t>           Thyroid Follicular Nodular Disease (FND)</a:t>
            </a:r>
          </a:p>
          <a:p>
            <a:pPr marL="0" indent="0">
              <a:buNone/>
            </a:pPr>
            <a:endParaRPr lang="en-US" sz="5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1FA7D9-BDC4-45F1-8D93-C3C2B85FB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3540" y="6849391"/>
            <a:ext cx="1569429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11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26309" y="2126307"/>
            <a:ext cx="10313727" cy="6061116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37743" y="3990710"/>
            <a:ext cx="6533391" cy="6057905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71323" y="2457128"/>
            <a:ext cx="10286358" cy="5372102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21033" y="1801968"/>
            <a:ext cx="7212453" cy="6132999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D23933-819B-4188-93A4-C4700A156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62" y="4150659"/>
            <a:ext cx="4321242" cy="4607859"/>
          </a:xfrm>
        </p:spPr>
        <p:txBody>
          <a:bodyPr vert="horz" lIns="137160" tIns="68580" rIns="137160" bIns="68580" rtlCol="0" anchor="t">
            <a:normAutofit/>
          </a:bodyPr>
          <a:lstStyle/>
          <a:p>
            <a:r>
              <a:rPr lang="en-US" sz="5550">
                <a:solidFill>
                  <a:srgbClr val="FFFFFF"/>
                </a:solidFill>
              </a:rPr>
              <a:t>Follicular adenoma with papillary architecture</a:t>
            </a:r>
            <a:br>
              <a:rPr lang="en-US" sz="5550">
                <a:solidFill>
                  <a:srgbClr val="FFFFFF"/>
                </a:solidFill>
              </a:rPr>
            </a:br>
            <a:endParaRPr lang="en-US" sz="5550">
              <a:solidFill>
                <a:srgbClr val="FFFFFF"/>
              </a:solidFill>
            </a:endParaRP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58CC15F2-B3CF-442D-81BC-BD1B25C2D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642" y="889341"/>
            <a:ext cx="10838622" cy="850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70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3246" y="1351222"/>
            <a:ext cx="1139427" cy="856644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6656" y="949748"/>
            <a:ext cx="723981" cy="828212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32" y="955085"/>
            <a:ext cx="6000093" cy="78866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6658E1-F460-4E72-9A4F-FA3F990E9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309" y="1473408"/>
            <a:ext cx="5082629" cy="6841455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Follicular adenoma with papillary architecture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52674" y="2028453"/>
            <a:ext cx="9983396" cy="78774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7D7AD-12E7-42CC-A304-672D8D6CD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4062" y="2028454"/>
            <a:ext cx="9983396" cy="7889216"/>
          </a:xfrm>
        </p:spPr>
        <p:txBody>
          <a:bodyPr anchor="ctr">
            <a:normAutofit/>
          </a:bodyPr>
          <a:lstStyle/>
          <a:p>
            <a:r>
              <a:rPr lang="en-US" sz="4800" dirty="0">
                <a:solidFill>
                  <a:srgbClr val="FEFFFF"/>
                </a:solidFill>
                <a:latin typeface="Arial" panose="020B0604020202020204" pitchFamily="34" charset="0"/>
              </a:rPr>
              <a:t>Few arise in the setting of thyroid follicular nodular disease</a:t>
            </a:r>
            <a:br>
              <a:rPr lang="en-US" sz="4800" dirty="0">
                <a:solidFill>
                  <a:srgbClr val="FEFFFF"/>
                </a:solidFill>
                <a:latin typeface="Arial" panose="020B0604020202020204" pitchFamily="34" charset="0"/>
              </a:rPr>
            </a:br>
            <a:r>
              <a:rPr lang="en-US" sz="4800" dirty="0">
                <a:solidFill>
                  <a:srgbClr val="FEFFFF"/>
                </a:solidFill>
                <a:latin typeface="Arial" panose="020B0604020202020204" pitchFamily="34" charset="0"/>
              </a:rPr>
              <a:t>(multinodular goiter) </a:t>
            </a:r>
          </a:p>
          <a:p>
            <a:pPr marL="0" indent="0">
              <a:buNone/>
            </a:pPr>
            <a:endParaRPr lang="en-US" sz="4800" dirty="0">
              <a:solidFill>
                <a:srgbClr val="FEFFFF"/>
              </a:solidFill>
              <a:latin typeface="Arial" panose="020B0604020202020204" pitchFamily="34" charset="0"/>
            </a:endParaRPr>
          </a:p>
          <a:p>
            <a:r>
              <a:rPr lang="en-US" sz="4800" dirty="0">
                <a:solidFill>
                  <a:srgbClr val="FEFFFF"/>
                </a:solidFill>
                <a:latin typeface="Arial" panose="020B0604020202020204" pitchFamily="34" charset="0"/>
              </a:rPr>
              <a:t>Most occur in patients with McCune Albright syndrome, Carney complex, PTEN-HTS, and DICER1 syndrome</a:t>
            </a:r>
          </a:p>
          <a:p>
            <a:endParaRPr lang="en-US" sz="2550" dirty="0">
              <a:solidFill>
                <a:srgbClr val="FEFFFF"/>
              </a:solidFill>
              <a:latin typeface="Arial" panose="020B0604020202020204" pitchFamily="34" charset="0"/>
            </a:endParaRPr>
          </a:p>
          <a:p>
            <a:endParaRPr lang="en-US" sz="255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34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fabric&#10;&#10;Description automatically generated">
            <a:extLst>
              <a:ext uri="{FF2B5EF4-FFF2-40B4-BE49-F238E27FC236}">
                <a16:creationId xmlns:a16="http://schemas.microsoft.com/office/drawing/2014/main" id="{1B22A71C-8D8F-4DBD-9CB4-67AC7784C5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6" b="17992"/>
          <a:stretch/>
        </p:blipFill>
        <p:spPr>
          <a:xfrm>
            <a:off x="30" y="1923"/>
            <a:ext cx="18287970" cy="102850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B91694-6296-64BF-E4BB-8E4EBEB8B723}"/>
              </a:ext>
            </a:extLst>
          </p:cNvPr>
          <p:cNvSpPr txBox="1"/>
          <p:nvPr/>
        </p:nvSpPr>
        <p:spPr>
          <a:xfrm>
            <a:off x="-2256" y="0"/>
            <a:ext cx="1053846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/>
              <a:t>Large follicles with complex papillary infoldings of the lining epithelium, with broad papillae showing an organized centripetal orientation </a:t>
            </a:r>
          </a:p>
        </p:txBody>
      </p:sp>
    </p:spTree>
    <p:extLst>
      <p:ext uri="{BB962C8B-B14F-4D97-AF65-F5344CB8AC3E}">
        <p14:creationId xmlns:p14="http://schemas.microsoft.com/office/powerpoint/2010/main" val="2755852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18288000" cy="10286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26309" y="2126307"/>
            <a:ext cx="10313727" cy="6061116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39348" y="3989106"/>
            <a:ext cx="6533391" cy="606111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eaten&#10;&#10;Description automatically generated">
            <a:extLst>
              <a:ext uri="{FF2B5EF4-FFF2-40B4-BE49-F238E27FC236}">
                <a16:creationId xmlns:a16="http://schemas.microsoft.com/office/drawing/2014/main" id="{B3B962CD-1352-42ED-A6FD-3A6B36B967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5" b="6332"/>
          <a:stretch/>
        </p:blipFill>
        <p:spPr>
          <a:xfrm>
            <a:off x="6153149" y="102764"/>
            <a:ext cx="11982452" cy="10096665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21033" y="1801968"/>
            <a:ext cx="7212453" cy="6132999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A8DDB1-473A-4BCC-8890-8071C5477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10" y="4425581"/>
            <a:ext cx="4578440" cy="5297105"/>
          </a:xfrm>
        </p:spPr>
        <p:txBody>
          <a:bodyPr vert="horz" lIns="137160" tIns="68580" rIns="137160" bIns="68580" rtlCol="0" anchor="t">
            <a:normAutofit/>
          </a:bodyPr>
          <a:lstStyle/>
          <a:p>
            <a:pPr algn="r"/>
            <a:r>
              <a:rPr lang="en-US" sz="6000">
                <a:solidFill>
                  <a:srgbClr val="FFFFFF"/>
                </a:solidFill>
              </a:rPr>
              <a:t>Thyroid Follicular Nodular Disease (FND)</a:t>
            </a:r>
          </a:p>
        </p:txBody>
      </p:sp>
    </p:spTree>
    <p:extLst>
      <p:ext uri="{BB962C8B-B14F-4D97-AF65-F5344CB8AC3E}">
        <p14:creationId xmlns:p14="http://schemas.microsoft.com/office/powerpoint/2010/main" val="1374241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se&#10;&#10;Description automatically generated">
            <a:extLst>
              <a:ext uri="{FF2B5EF4-FFF2-40B4-BE49-F238E27FC236}">
                <a16:creationId xmlns:a16="http://schemas.microsoft.com/office/drawing/2014/main" id="{0818B3C8-3ABA-4AB5-8B42-B80F0933D2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>
          <a:xfrm>
            <a:off x="30" y="15"/>
            <a:ext cx="18287970" cy="102869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385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3246" y="1351222"/>
            <a:ext cx="1139427" cy="856644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6656" y="949748"/>
            <a:ext cx="723981" cy="828212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32" y="955085"/>
            <a:ext cx="6000093" cy="78866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B911A7-B06F-4648-A445-0C57BFF6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309" y="1473408"/>
            <a:ext cx="5082629" cy="6841455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Thyroid Follicular Nodular Disease (FND)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52674" y="2028453"/>
            <a:ext cx="9983396" cy="78774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412B1-6ECF-4CEB-9951-7FA867874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2674" y="2338466"/>
            <a:ext cx="9983396" cy="7579204"/>
          </a:xfrm>
        </p:spPr>
        <p:txBody>
          <a:bodyPr anchor="ctr">
            <a:normAutofit/>
          </a:bodyPr>
          <a:lstStyle/>
          <a:p>
            <a:r>
              <a:rPr lang="en-US" b="0" i="0" dirty="0">
                <a:solidFill>
                  <a:srgbClr val="FEFFFF"/>
                </a:solidFill>
                <a:effectLst/>
                <a:latin typeface="Arial" panose="020B0604020202020204" pitchFamily="34" charset="0"/>
              </a:rPr>
              <a:t>Follicular nodules in MNG develop due to the proliferation of multiple cells in response to growth factors and cytokines</a:t>
            </a:r>
          </a:p>
          <a:p>
            <a:r>
              <a:rPr lang="en-US" dirty="0">
                <a:solidFill>
                  <a:srgbClr val="FEFFFF"/>
                </a:solidFill>
                <a:latin typeface="Arial" panose="020B0604020202020204" pitchFamily="34" charset="0"/>
              </a:rPr>
              <a:t>C</a:t>
            </a:r>
            <a:r>
              <a:rPr lang="en-US" b="0" i="0" dirty="0">
                <a:solidFill>
                  <a:srgbClr val="FEFFFF"/>
                </a:solidFill>
                <a:effectLst/>
                <a:latin typeface="Arial" panose="020B0604020202020204" pitchFamily="34" charset="0"/>
              </a:rPr>
              <a:t>lonal nodules do occur in the background of MNG and represent true neoplasms </a:t>
            </a:r>
          </a:p>
          <a:p>
            <a:r>
              <a:rPr lang="en-US" b="0" i="0" dirty="0">
                <a:solidFill>
                  <a:srgbClr val="FEFFFF"/>
                </a:solidFill>
                <a:effectLst/>
                <a:latin typeface="Arial" panose="020B0604020202020204" pitchFamily="34" charset="0"/>
              </a:rPr>
              <a:t>Familial and early-onset FND can also be associated with </a:t>
            </a:r>
            <a:r>
              <a:rPr lang="en-US" b="1" i="0" dirty="0">
                <a:solidFill>
                  <a:srgbClr val="FEFFFF"/>
                </a:solidFill>
                <a:effectLst/>
                <a:latin typeface="Arial" panose="020B0604020202020204" pitchFamily="34" charset="0"/>
              </a:rPr>
              <a:t>DICER1 syndrome </a:t>
            </a:r>
            <a:endParaRPr lang="en-US" b="1" dirty="0">
              <a:solidFill>
                <a:srgbClr val="FEFFFF"/>
              </a:solidFill>
              <a:latin typeface="Arial" panose="020B0604020202020204" pitchFamily="34" charset="0"/>
            </a:endParaRPr>
          </a:p>
          <a:p>
            <a:r>
              <a:rPr lang="en-US" b="0" i="1" dirty="0">
                <a:solidFill>
                  <a:srgbClr val="FEFFFF"/>
                </a:solidFill>
                <a:effectLst/>
                <a:latin typeface="Arial" panose="020B0604020202020204" pitchFamily="34" charset="0"/>
              </a:rPr>
              <a:t>TSHR and GNAS</a:t>
            </a:r>
            <a:r>
              <a:rPr lang="en-US" dirty="0">
                <a:solidFill>
                  <a:srgbClr val="FEFFFF"/>
                </a:solidFill>
                <a:latin typeface="Arial" panose="020B0604020202020204" pitchFamily="34" charset="0"/>
              </a:rPr>
              <a:t>, </a:t>
            </a:r>
            <a:r>
              <a:rPr lang="en-US" b="0" i="1" dirty="0">
                <a:solidFill>
                  <a:srgbClr val="FEFFFF"/>
                </a:solidFill>
                <a:effectLst/>
                <a:latin typeface="Arial" panose="020B0604020202020204" pitchFamily="34" charset="0"/>
              </a:rPr>
              <a:t>PRKAR1A</a:t>
            </a:r>
            <a:r>
              <a:rPr lang="en-US" b="0" i="0" dirty="0">
                <a:solidFill>
                  <a:srgbClr val="FEFFFF"/>
                </a:solidFill>
                <a:effectLst/>
                <a:latin typeface="Arial" panose="020B0604020202020204" pitchFamily="34" charset="0"/>
              </a:rPr>
              <a:t> (typically in the setting of </a:t>
            </a:r>
            <a:r>
              <a:rPr lang="en-US" b="1" i="0" dirty="0">
                <a:solidFill>
                  <a:srgbClr val="FEFFFF"/>
                </a:solidFill>
                <a:effectLst/>
                <a:latin typeface="Arial" panose="020B0604020202020204" pitchFamily="34" charset="0"/>
              </a:rPr>
              <a:t>Carney complex</a:t>
            </a:r>
            <a:r>
              <a:rPr lang="en-US" b="0" i="0" dirty="0">
                <a:solidFill>
                  <a:srgbClr val="FEFFFF"/>
                </a:solidFill>
                <a:effectLst/>
                <a:latin typeface="Arial" panose="020B0604020202020204" pitchFamily="34" charset="0"/>
              </a:rPr>
              <a:t>) and </a:t>
            </a:r>
            <a:r>
              <a:rPr lang="en-US" b="0" i="1" dirty="0">
                <a:solidFill>
                  <a:srgbClr val="FEFFFF"/>
                </a:solidFill>
                <a:effectLst/>
                <a:latin typeface="Arial" panose="020B0604020202020204" pitchFamily="34" charset="0"/>
              </a:rPr>
              <a:t>EZH1</a:t>
            </a:r>
            <a:r>
              <a:rPr lang="en-US" b="0" i="0" dirty="0">
                <a:solidFill>
                  <a:srgbClr val="FEFFFF"/>
                </a:solidFill>
                <a:effectLst/>
                <a:latin typeface="Arial" panose="020B0604020202020204" pitchFamily="34" charset="0"/>
              </a:rPr>
              <a:t> mutations</a:t>
            </a:r>
          </a:p>
          <a:p>
            <a:endParaRPr lang="en-US" sz="33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994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E29F41C2-1311-407B-B8BF-27EDF7AC0D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318" b="16040"/>
          <a:stretch/>
        </p:blipFill>
        <p:spPr>
          <a:xfrm>
            <a:off x="30" y="-207627"/>
            <a:ext cx="18287970" cy="102850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28DF8F-6E87-4F45-B46C-7C39507FBC06}"/>
              </a:ext>
            </a:extLst>
          </p:cNvPr>
          <p:cNvSpPr txBox="1"/>
          <p:nvPr/>
        </p:nvSpPr>
        <p:spPr>
          <a:xfrm>
            <a:off x="14700325" y="661597"/>
            <a:ext cx="93544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PTEN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56E57E-CCBF-9EE6-FB58-FD58A7F1E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726304"/>
            <a:ext cx="6700603" cy="435114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22766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3246" y="1351222"/>
            <a:ext cx="1139427" cy="856644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6656" y="949748"/>
            <a:ext cx="723981" cy="828212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32" y="955085"/>
            <a:ext cx="6000093" cy="78866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21DE4-D742-4D35-A0FC-628EA92B4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309" y="1473408"/>
            <a:ext cx="5082629" cy="6841455"/>
          </a:xfrm>
        </p:spPr>
        <p:txBody>
          <a:bodyPr>
            <a:normAutofit/>
          </a:bodyPr>
          <a:lstStyle/>
          <a:p>
            <a:r>
              <a:rPr lang="en-US" sz="5550" dirty="0">
                <a:solidFill>
                  <a:srgbClr val="FFFFFF"/>
                </a:solidFill>
              </a:rPr>
              <a:t>5</a:t>
            </a:r>
            <a:r>
              <a:rPr lang="en-US" sz="5550" baseline="30000" dirty="0">
                <a:solidFill>
                  <a:srgbClr val="FFFFFF"/>
                </a:solidFill>
              </a:rPr>
              <a:t>th</a:t>
            </a:r>
            <a:r>
              <a:rPr lang="en-US" sz="5550" dirty="0">
                <a:solidFill>
                  <a:srgbClr val="FFFFFF"/>
                </a:solidFill>
              </a:rPr>
              <a:t> Edition WHO Classification of Endocrine and Neuroendocrine Tumors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52674" y="2028453"/>
            <a:ext cx="9983396" cy="78774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EE825-4682-4D5C-B110-D0AB8D6D3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403" y="2248525"/>
            <a:ext cx="9799748" cy="7345180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en-US" sz="6500" b="1" u="sng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Low-risk follicular cell-derived</a:t>
            </a:r>
            <a:r>
              <a:rPr lang="en-US" sz="6500" b="1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6000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Non-invasive follicular thyroid neoplasm with papillary-like nuclear features (NIFTP) </a:t>
            </a:r>
          </a:p>
          <a:p>
            <a:r>
              <a:rPr lang="en-US" sz="5800" b="1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Thyroid tumors of uncertain malignant potential </a:t>
            </a:r>
          </a:p>
          <a:p>
            <a:r>
              <a:rPr lang="en-US" sz="6000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Hyalinizing trabecular tumor</a:t>
            </a:r>
          </a:p>
        </p:txBody>
      </p:sp>
    </p:spTree>
    <p:extLst>
      <p:ext uri="{BB962C8B-B14F-4D97-AF65-F5344CB8AC3E}">
        <p14:creationId xmlns:p14="http://schemas.microsoft.com/office/powerpoint/2010/main" val="799834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7" y="0"/>
            <a:ext cx="13606269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AF570F-8148-491D-8E93-3BD9DC09F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14" y="990600"/>
            <a:ext cx="17685144" cy="7505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C930F7A-52EA-437F-BEC9-E9EF97F7C0B4}"/>
              </a:ext>
            </a:extLst>
          </p:cNvPr>
          <p:cNvSpPr/>
          <p:nvPr/>
        </p:nvSpPr>
        <p:spPr>
          <a:xfrm>
            <a:off x="15999974" y="2018538"/>
            <a:ext cx="1905000" cy="628421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28F211-43A3-4310-B3A7-3329E3914932}"/>
              </a:ext>
            </a:extLst>
          </p:cNvPr>
          <p:cNvSpPr/>
          <p:nvPr/>
        </p:nvSpPr>
        <p:spPr>
          <a:xfrm>
            <a:off x="6362700" y="2038350"/>
            <a:ext cx="1905000" cy="626440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BA01DE-751A-45FC-8D4A-285806C459F0}"/>
              </a:ext>
            </a:extLst>
          </p:cNvPr>
          <p:cNvSpPr/>
          <p:nvPr/>
        </p:nvSpPr>
        <p:spPr>
          <a:xfrm>
            <a:off x="8267700" y="2010918"/>
            <a:ext cx="4963996" cy="629183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0073061F-690D-421E-85AE-9C4068B00F0C}"/>
              </a:ext>
            </a:extLst>
          </p:cNvPr>
          <p:cNvSpPr/>
          <p:nvPr/>
        </p:nvSpPr>
        <p:spPr>
          <a:xfrm>
            <a:off x="7959777" y="3972393"/>
            <a:ext cx="749508" cy="344774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lternate Process 3">
            <a:extLst>
              <a:ext uri="{FF2B5EF4-FFF2-40B4-BE49-F238E27FC236}">
                <a16:creationId xmlns:a16="http://schemas.microsoft.com/office/drawing/2014/main" id="{61CDE48A-0968-C3AD-90F7-62CF3E2DD359}"/>
              </a:ext>
            </a:extLst>
          </p:cNvPr>
          <p:cNvSpPr/>
          <p:nvPr/>
        </p:nvSpPr>
        <p:spPr>
          <a:xfrm>
            <a:off x="276445" y="3792511"/>
            <a:ext cx="1401057" cy="689548"/>
          </a:xfrm>
          <a:prstGeom prst="flowChartAlternateProcess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lternate Process 5">
            <a:extLst>
              <a:ext uri="{FF2B5EF4-FFF2-40B4-BE49-F238E27FC236}">
                <a16:creationId xmlns:a16="http://schemas.microsoft.com/office/drawing/2014/main" id="{E1BDA3E0-C5DC-3F1F-3D79-C83A6C6E3D2A}"/>
              </a:ext>
            </a:extLst>
          </p:cNvPr>
          <p:cNvSpPr/>
          <p:nvPr/>
        </p:nvSpPr>
        <p:spPr>
          <a:xfrm>
            <a:off x="8264231" y="2041166"/>
            <a:ext cx="4970933" cy="689548"/>
          </a:xfrm>
          <a:prstGeom prst="flowChartAlternateProcess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88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00325" y="525593"/>
            <a:ext cx="16287350" cy="1216131"/>
          </a:xfrm>
        </p:spPr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000125" y="3113323"/>
            <a:ext cx="16287750" cy="4926269"/>
          </a:xfrm>
        </p:spPr>
        <p:txBody>
          <a:bodyPr/>
          <a:lstStyle/>
          <a:p>
            <a:r>
              <a:rPr lang="pt-BR" dirty="0"/>
              <a:t>Dra. Vania Nos</a:t>
            </a:r>
            <a:r>
              <a:rPr lang="en-US" dirty="0"/>
              <a:t>é</a:t>
            </a:r>
            <a:r>
              <a:rPr lang="pt-BR" dirty="0"/>
              <a:t> afirma ter / não ter conflito</a:t>
            </a:r>
            <a:br>
              <a:rPr lang="pt-BR" dirty="0"/>
            </a:br>
            <a:r>
              <a:rPr lang="pt-BR" dirty="0"/>
              <a:t> de interesse a declarar</a:t>
            </a:r>
          </a:p>
          <a:p>
            <a:pPr>
              <a:lnSpc>
                <a:spcPts val="4000"/>
              </a:lnSpc>
            </a:pPr>
            <a:r>
              <a:rPr lang="pt-BR" sz="3000" dirty="0"/>
              <a:t>Em caso afirmativo, especificar: associação financeira relevante</a:t>
            </a:r>
            <a:br>
              <a:rPr lang="pt-BR" sz="3000" dirty="0"/>
            </a:br>
            <a:r>
              <a:rPr lang="pt-BR" sz="3000" dirty="0"/>
              <a:t>nos últimos 12 meses e que esteja relacionada ao conteúdo da</a:t>
            </a:r>
            <a:br>
              <a:rPr lang="pt-BR" sz="3000" dirty="0"/>
            </a:br>
            <a:r>
              <a:rPr lang="pt-BR" sz="3000" dirty="0"/>
              <a:t>atividade científica</a:t>
            </a:r>
          </a:p>
          <a:p>
            <a:pPr>
              <a:lnSpc>
                <a:spcPts val="4000"/>
              </a:lnSpc>
            </a:pPr>
            <a:endParaRPr lang="pt-BR" sz="3000" dirty="0"/>
          </a:p>
          <a:p>
            <a:pPr>
              <a:lnSpc>
                <a:spcPts val="4000"/>
              </a:lnSpc>
            </a:pPr>
            <a:r>
              <a:rPr lang="pt-BR" sz="2600" dirty="0"/>
              <a:t>Exigência da 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74" y="1690912"/>
            <a:ext cx="6522253" cy="5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3246" y="1351222"/>
            <a:ext cx="1139427" cy="856644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6656" y="949748"/>
            <a:ext cx="723981" cy="828212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32" y="955085"/>
            <a:ext cx="6000093" cy="78866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21DE4-D742-4D35-A0FC-628EA92B4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309" y="1473408"/>
            <a:ext cx="5082629" cy="6841455"/>
          </a:xfrm>
        </p:spPr>
        <p:txBody>
          <a:bodyPr>
            <a:normAutofit/>
          </a:bodyPr>
          <a:lstStyle/>
          <a:p>
            <a:r>
              <a:rPr lang="en-US" sz="5550" dirty="0">
                <a:solidFill>
                  <a:srgbClr val="FFFFFF"/>
                </a:solidFill>
              </a:rPr>
              <a:t>5</a:t>
            </a:r>
            <a:r>
              <a:rPr lang="en-US" sz="5550" baseline="30000" dirty="0">
                <a:solidFill>
                  <a:srgbClr val="FFFFFF"/>
                </a:solidFill>
              </a:rPr>
              <a:t>th</a:t>
            </a:r>
            <a:r>
              <a:rPr lang="en-US" sz="5550" dirty="0">
                <a:solidFill>
                  <a:srgbClr val="FFFFFF"/>
                </a:solidFill>
              </a:rPr>
              <a:t> Edition WHO Classification of Endocrine and Neuroendocrine Tumors</a:t>
            </a:r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52674" y="2028453"/>
            <a:ext cx="9983396" cy="78774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EE825-4682-4D5C-B110-D0AB8D6D3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1286" y="2028453"/>
            <a:ext cx="9994784" cy="78774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5200" b="1" i="0" u="sng" strike="noStrike" baseline="0" dirty="0">
                <a:solidFill>
                  <a:srgbClr val="FEFFFF"/>
                </a:solidFill>
              </a:rPr>
              <a:t>Malignant follicular cell-derived neoplasms </a:t>
            </a:r>
          </a:p>
          <a:p>
            <a:r>
              <a:rPr lang="en-US" b="0" i="0" u="none" strike="noStrike" baseline="0" dirty="0">
                <a:solidFill>
                  <a:srgbClr val="FEFFFF"/>
                </a:solidFill>
              </a:rPr>
              <a:t>Stratified based on molecular profiles and aggressiveness</a:t>
            </a:r>
          </a:p>
          <a:p>
            <a:r>
              <a:rPr lang="en-US" b="1" i="0" u="none" strike="noStrike" baseline="0" dirty="0">
                <a:solidFill>
                  <a:srgbClr val="FEFFFF"/>
                </a:solidFill>
              </a:rPr>
              <a:t>Papillary thyroid carcinomas</a:t>
            </a:r>
            <a:r>
              <a:rPr lang="en-US" b="0" i="0" u="none" strike="noStrike" baseline="0" dirty="0">
                <a:solidFill>
                  <a:srgbClr val="FEFFFF"/>
                </a:solidFill>
              </a:rPr>
              <a:t>, and its morphological </a:t>
            </a:r>
            <a:r>
              <a:rPr lang="en-US" b="1" i="0" u="none" strike="noStrike" baseline="0" dirty="0">
                <a:solidFill>
                  <a:srgbClr val="FEFFFF"/>
                </a:solidFill>
              </a:rPr>
              <a:t>subtypes</a:t>
            </a:r>
            <a:r>
              <a:rPr lang="en-US" b="0" i="0" u="none" strike="noStrike" baseline="0" dirty="0">
                <a:solidFill>
                  <a:srgbClr val="FEFFFF"/>
                </a:solidFill>
              </a:rPr>
              <a:t>, represent the </a:t>
            </a:r>
            <a:r>
              <a:rPr lang="en-US" b="0" i="1" u="none" strike="noStrike" baseline="0" dirty="0">
                <a:solidFill>
                  <a:srgbClr val="FEFFFF"/>
                </a:solidFill>
              </a:rPr>
              <a:t>BRAF-</a:t>
            </a:r>
            <a:r>
              <a:rPr lang="en-US" b="0" u="none" strike="noStrike" baseline="0" dirty="0">
                <a:solidFill>
                  <a:srgbClr val="FEFFFF"/>
                </a:solidFill>
              </a:rPr>
              <a:t>like malignancies </a:t>
            </a:r>
          </a:p>
          <a:p>
            <a:r>
              <a:rPr lang="en-US" b="1" dirty="0">
                <a:solidFill>
                  <a:srgbClr val="FEFFFF"/>
                </a:solidFill>
              </a:rPr>
              <a:t>I</a:t>
            </a:r>
            <a:r>
              <a:rPr lang="en-US" b="1" i="0" u="none" strike="noStrike" baseline="0" dirty="0">
                <a:solidFill>
                  <a:srgbClr val="FEFFFF"/>
                </a:solidFill>
              </a:rPr>
              <a:t>nvasive encapsulated follicular variant PTC </a:t>
            </a:r>
            <a:r>
              <a:rPr lang="en-US" b="0" i="0" u="none" strike="noStrike" baseline="0" dirty="0">
                <a:solidFill>
                  <a:srgbClr val="FEFFFF"/>
                </a:solidFill>
              </a:rPr>
              <a:t>and </a:t>
            </a:r>
            <a:r>
              <a:rPr lang="en-US" b="1" i="0" u="none" strike="noStrike" baseline="0" dirty="0">
                <a:solidFill>
                  <a:srgbClr val="FEFFFF"/>
                </a:solidFill>
              </a:rPr>
              <a:t>follicular thyroid carcinoma </a:t>
            </a:r>
            <a:r>
              <a:rPr lang="en-US" b="0" i="0" u="none" strike="noStrike" baseline="0" dirty="0">
                <a:solidFill>
                  <a:srgbClr val="FEFFFF"/>
                </a:solidFill>
              </a:rPr>
              <a:t>represent the </a:t>
            </a:r>
            <a:r>
              <a:rPr lang="en-US" b="0" i="1" u="none" strike="noStrike" baseline="0" dirty="0">
                <a:solidFill>
                  <a:srgbClr val="FEFFFF"/>
                </a:solidFill>
              </a:rPr>
              <a:t>RAS</a:t>
            </a:r>
            <a:r>
              <a:rPr lang="en-US" b="0" i="0" u="none" strike="noStrike" baseline="0" dirty="0">
                <a:solidFill>
                  <a:srgbClr val="FEFFFF"/>
                </a:solidFill>
              </a:rPr>
              <a:t>-like malignancies</a:t>
            </a:r>
          </a:p>
          <a:p>
            <a:endParaRPr lang="en-US" sz="30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84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3246" y="1351222"/>
            <a:ext cx="1139427" cy="856644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6656" y="949748"/>
            <a:ext cx="723981" cy="828212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32" y="955085"/>
            <a:ext cx="6000093" cy="78866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21DE4-D742-4D35-A0FC-628EA92B4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309" y="1473408"/>
            <a:ext cx="5082629" cy="6841455"/>
          </a:xfrm>
        </p:spPr>
        <p:txBody>
          <a:bodyPr>
            <a:normAutofit/>
          </a:bodyPr>
          <a:lstStyle/>
          <a:p>
            <a:r>
              <a:rPr lang="en-US" sz="5550" dirty="0">
                <a:solidFill>
                  <a:srgbClr val="FFFFFF"/>
                </a:solidFill>
              </a:rPr>
              <a:t>5</a:t>
            </a:r>
            <a:r>
              <a:rPr lang="en-US" sz="5550" baseline="30000" dirty="0">
                <a:solidFill>
                  <a:srgbClr val="FFFFFF"/>
                </a:solidFill>
              </a:rPr>
              <a:t>th</a:t>
            </a:r>
            <a:r>
              <a:rPr lang="en-US" sz="5550" dirty="0">
                <a:solidFill>
                  <a:srgbClr val="FFFFFF"/>
                </a:solidFill>
              </a:rPr>
              <a:t> Edition WHO Classification of Endocrine and Neuroendocrine Tumors</a:t>
            </a:r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52674" y="2028453"/>
            <a:ext cx="9983396" cy="78774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EE825-4682-4D5C-B110-D0AB8D6D3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1286" y="2028453"/>
            <a:ext cx="9994784" cy="78774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5200" b="1" i="0" u="none" strike="noStrike" baseline="0" dirty="0">
                <a:solidFill>
                  <a:srgbClr val="FEFFFF"/>
                </a:solidFill>
              </a:rPr>
              <a:t>Malignant follicular cell-derived neoplasms </a:t>
            </a:r>
          </a:p>
          <a:p>
            <a:r>
              <a:rPr lang="en-US" b="0" i="0" u="none" strike="noStrike" baseline="0" dirty="0">
                <a:solidFill>
                  <a:srgbClr val="FEFFFF"/>
                </a:solidFill>
              </a:rPr>
              <a:t>The new WHO classification requires detailed subtyping of papillary microcarcinomas similar to their counterparts that exceed 1.0 cm and recommends </a:t>
            </a:r>
            <a:r>
              <a:rPr lang="en-US" b="0" i="0" u="sng" strike="noStrike" baseline="0" dirty="0">
                <a:solidFill>
                  <a:srgbClr val="FEFFFF"/>
                </a:solidFill>
              </a:rPr>
              <a:t>not designating </a:t>
            </a:r>
            <a:r>
              <a:rPr lang="en-US" b="0" i="0" u="none" strike="noStrike" baseline="0" dirty="0">
                <a:solidFill>
                  <a:srgbClr val="FEFFFF"/>
                </a:solidFill>
              </a:rPr>
              <a:t>them as a subtype of PTC</a:t>
            </a:r>
          </a:p>
          <a:p>
            <a:endParaRPr lang="en-US" sz="30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93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14565" y="1533526"/>
            <a:ext cx="1064418" cy="3143252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14566" y="1256617"/>
            <a:ext cx="604838" cy="2558147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66991" y="961342"/>
            <a:ext cx="252413" cy="2569793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6834805" y="953574"/>
            <a:ext cx="492918" cy="261354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66083" y="953573"/>
            <a:ext cx="16361795" cy="231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73DC69-69FF-4A39-8595-F5BAAC65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760" y="1200588"/>
            <a:ext cx="15397046" cy="181815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FFFFFF"/>
                </a:solidFill>
              </a:rPr>
              <a:t>WHO 2022: </a:t>
            </a:r>
            <a:r>
              <a:rPr lang="en-US" sz="6000" b="1" u="sng" dirty="0">
                <a:solidFill>
                  <a:srgbClr val="FFFFFF"/>
                </a:solidFill>
              </a:rPr>
              <a:t>Malignant Follicular cell-derived Tumors: </a:t>
            </a:r>
            <a:r>
              <a:rPr lang="en-US" sz="6000" b="1" dirty="0">
                <a:solidFill>
                  <a:srgbClr val="FFFFFF"/>
                </a:solidFill>
              </a:rPr>
              <a:t>The Refashioned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8E30C-FE9B-46C2-96AA-F2122120A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8984" y="4355757"/>
            <a:ext cx="15648740" cy="5931243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5400" dirty="0"/>
              <a:t>PTC </a:t>
            </a:r>
            <a:r>
              <a:rPr lang="en-US" sz="5400" strike="sngStrike" dirty="0"/>
              <a:t>Variants</a:t>
            </a:r>
            <a:r>
              <a:rPr lang="en-US" sz="5400" dirty="0"/>
              <a:t>                </a:t>
            </a:r>
            <a:r>
              <a:rPr lang="en-US" sz="5400" b="1" dirty="0"/>
              <a:t>Subtypes</a:t>
            </a:r>
            <a:r>
              <a:rPr lang="en-US" sz="5400" dirty="0"/>
              <a:t> (exception FVPTC)</a:t>
            </a:r>
          </a:p>
          <a:p>
            <a:r>
              <a:rPr lang="en-US" sz="5400" dirty="0"/>
              <a:t>Follicular Variant of PTC  -</a:t>
            </a:r>
            <a:r>
              <a:rPr lang="en-US" sz="5400" b="1" dirty="0"/>
              <a:t> Separate Entity from PTC</a:t>
            </a:r>
          </a:p>
          <a:p>
            <a:r>
              <a:rPr lang="en-US" sz="5400" strike="sngStrike" dirty="0"/>
              <a:t>Hurthle Cell </a:t>
            </a:r>
            <a:r>
              <a:rPr lang="en-US" sz="5400" dirty="0"/>
              <a:t>Thyroid Carcinoma                </a:t>
            </a:r>
            <a:r>
              <a:rPr lang="en-US" sz="5400" b="1" dirty="0"/>
              <a:t>Oncocytic Thyroid Carcinoma</a:t>
            </a:r>
          </a:p>
          <a:p>
            <a:r>
              <a:rPr lang="en-US" sz="5400" strike="sngStrike" dirty="0"/>
              <a:t>Squamous Cell Carcinoma of the Thyroid               </a:t>
            </a:r>
            <a:r>
              <a:rPr lang="en-US" sz="5400" dirty="0"/>
              <a:t>Morphological Pattern of </a:t>
            </a:r>
            <a:r>
              <a:rPr lang="en-US" sz="5400" b="1" dirty="0"/>
              <a:t>Anaplastic Thyroid Carcinoma</a:t>
            </a:r>
          </a:p>
          <a:p>
            <a:r>
              <a:rPr lang="en-US" sz="5400" strike="sngStrike" dirty="0"/>
              <a:t>Mucinous Thyroid Carcinoma</a:t>
            </a:r>
            <a:r>
              <a:rPr lang="en-US" sz="5400" dirty="0"/>
              <a:t>               Part of the </a:t>
            </a:r>
            <a:r>
              <a:rPr lang="en-US" sz="5400" b="1" dirty="0"/>
              <a:t>Mucoepidermoid Carcinoma </a:t>
            </a:r>
            <a:r>
              <a:rPr lang="en-US" sz="5400" dirty="0"/>
              <a:t>Spectrum</a:t>
            </a:r>
          </a:p>
          <a:p>
            <a:endParaRPr lang="en-US" sz="5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6CB969-0A96-47A5-9D9F-3D2339A7F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366" y="8496712"/>
            <a:ext cx="1569429" cy="4755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F2CE49-06E3-4F3E-BDF5-79DCCC5AC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1909" y="7083614"/>
            <a:ext cx="1569429" cy="475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26F2A7-F14F-4B22-85D0-FA2CF78CD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1123" y="5769013"/>
            <a:ext cx="1569429" cy="475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6ACCAA-2B6D-4A20-AD24-4709AF1F2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694" y="4198892"/>
            <a:ext cx="1569429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66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3246" y="1351222"/>
            <a:ext cx="1139427" cy="856644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6656" y="949748"/>
            <a:ext cx="723981" cy="828212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32" y="955085"/>
            <a:ext cx="6000093" cy="78866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21DE4-D742-4D35-A0FC-628EA92B4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309" y="1473408"/>
            <a:ext cx="5082629" cy="6841455"/>
          </a:xfrm>
        </p:spPr>
        <p:txBody>
          <a:bodyPr>
            <a:normAutofit/>
          </a:bodyPr>
          <a:lstStyle/>
          <a:p>
            <a:r>
              <a:rPr lang="en-US" sz="5550" dirty="0">
                <a:solidFill>
                  <a:srgbClr val="FFFFFF"/>
                </a:solidFill>
              </a:rPr>
              <a:t>5</a:t>
            </a:r>
            <a:r>
              <a:rPr lang="en-US" sz="5550" baseline="30000" dirty="0">
                <a:solidFill>
                  <a:srgbClr val="FFFFFF"/>
                </a:solidFill>
              </a:rPr>
              <a:t>th</a:t>
            </a:r>
            <a:r>
              <a:rPr lang="en-US" sz="5550" dirty="0">
                <a:solidFill>
                  <a:srgbClr val="FFFFFF"/>
                </a:solidFill>
              </a:rPr>
              <a:t> Edition WHO Classification of Endocrine and Neuroendocrine Tumors</a:t>
            </a:r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52674" y="2028453"/>
            <a:ext cx="9983396" cy="78774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EE825-4682-4D5C-B110-D0AB8D6D3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1286" y="2028453"/>
            <a:ext cx="9994784" cy="7877469"/>
          </a:xfrm>
        </p:spPr>
        <p:txBody>
          <a:bodyPr anchor="ctr">
            <a:normAutofit/>
          </a:bodyPr>
          <a:lstStyle/>
          <a:p>
            <a:r>
              <a:rPr lang="en-US" sz="4800" b="1" i="0" u="none" strike="noStrike" baseline="0" dirty="0">
                <a:solidFill>
                  <a:srgbClr val="FEFFFF"/>
                </a:solidFill>
              </a:rPr>
              <a:t>Papillary thyroid carcinomas</a:t>
            </a:r>
            <a:r>
              <a:rPr lang="en-US" sz="4800" b="0" i="0" u="none" strike="noStrike" baseline="0" dirty="0">
                <a:solidFill>
                  <a:srgbClr val="FEFFFF"/>
                </a:solidFill>
              </a:rPr>
              <a:t>, and its morphological </a:t>
            </a:r>
            <a:r>
              <a:rPr lang="en-US" sz="4800" b="1" i="0" u="none" strike="noStrike" baseline="0" dirty="0">
                <a:solidFill>
                  <a:srgbClr val="FEFFFF"/>
                </a:solidFill>
              </a:rPr>
              <a:t>subtypes</a:t>
            </a:r>
            <a:r>
              <a:rPr lang="en-US" sz="4800" b="0" i="0" u="none" strike="noStrike" baseline="0" dirty="0">
                <a:solidFill>
                  <a:srgbClr val="FEFFFF"/>
                </a:solidFill>
              </a:rPr>
              <a:t>, represent the </a:t>
            </a:r>
            <a:r>
              <a:rPr lang="en-US" sz="4800" b="0" i="1" u="none" strike="noStrike" baseline="0" dirty="0">
                <a:solidFill>
                  <a:srgbClr val="FEFFFF"/>
                </a:solidFill>
              </a:rPr>
              <a:t>BRAF-</a:t>
            </a:r>
            <a:r>
              <a:rPr lang="en-US" sz="4800" b="0" u="none" strike="noStrike" baseline="0" dirty="0">
                <a:solidFill>
                  <a:srgbClr val="FEFFFF"/>
                </a:solidFill>
              </a:rPr>
              <a:t>like malignancies </a:t>
            </a:r>
          </a:p>
          <a:p>
            <a:endParaRPr lang="en-US" sz="4800" b="0" u="none" strike="noStrike" baseline="0" dirty="0">
              <a:solidFill>
                <a:srgbClr val="FEFFFF"/>
              </a:solidFill>
            </a:endParaRPr>
          </a:p>
          <a:p>
            <a:r>
              <a:rPr lang="en-US" sz="4800" b="1" dirty="0">
                <a:solidFill>
                  <a:srgbClr val="FEFFFF"/>
                </a:solidFill>
              </a:rPr>
              <a:t>I</a:t>
            </a:r>
            <a:r>
              <a:rPr lang="en-US" sz="4800" b="1" i="0" u="none" strike="noStrike" baseline="0" dirty="0">
                <a:solidFill>
                  <a:srgbClr val="FEFFFF"/>
                </a:solidFill>
              </a:rPr>
              <a:t>nvasive encapsulated follicular variant PTC </a:t>
            </a:r>
            <a:r>
              <a:rPr lang="en-US" sz="4800" b="0" i="0" u="none" strike="noStrike" baseline="0" dirty="0">
                <a:solidFill>
                  <a:srgbClr val="FEFFFF"/>
                </a:solidFill>
              </a:rPr>
              <a:t>and </a:t>
            </a:r>
            <a:r>
              <a:rPr lang="en-US" sz="4800" b="1" i="0" u="none" strike="noStrike" baseline="0" dirty="0">
                <a:solidFill>
                  <a:srgbClr val="FEFFFF"/>
                </a:solidFill>
              </a:rPr>
              <a:t>follicular thyroid carcinoma </a:t>
            </a:r>
            <a:r>
              <a:rPr lang="en-US" sz="4800" b="0" i="0" u="none" strike="noStrike" baseline="0" dirty="0">
                <a:solidFill>
                  <a:srgbClr val="FEFFFF"/>
                </a:solidFill>
              </a:rPr>
              <a:t>represent the </a:t>
            </a:r>
            <a:r>
              <a:rPr lang="en-US" sz="4800" b="0" i="1" u="none" strike="noStrike" baseline="0" dirty="0">
                <a:solidFill>
                  <a:srgbClr val="FEFFFF"/>
                </a:solidFill>
              </a:rPr>
              <a:t>RAS</a:t>
            </a:r>
            <a:r>
              <a:rPr lang="en-US" sz="4800" b="0" i="0" u="none" strike="noStrike" baseline="0" dirty="0">
                <a:solidFill>
                  <a:srgbClr val="FEFFFF"/>
                </a:solidFill>
              </a:rPr>
              <a:t>-like malignancies</a:t>
            </a:r>
          </a:p>
          <a:p>
            <a:endParaRPr lang="en-US" sz="30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378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DA6F7-E40E-4B88-852E-AB41B24CF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2"/>
            <a:ext cx="16497300" cy="2307432"/>
          </a:xfrm>
        </p:spPr>
        <p:txBody>
          <a:bodyPr>
            <a:normAutofit fontScale="90000"/>
          </a:bodyPr>
          <a:lstStyle/>
          <a:p>
            <a:r>
              <a:rPr lang="en-US" sz="4650" dirty="0">
                <a:latin typeface="Arial" panose="020B0604020202020204" pitchFamily="34" charset="0"/>
                <a:cs typeface="Arial" panose="020B0604020202020204" pitchFamily="34" charset="0"/>
              </a:rPr>
              <a:t>Thyroid cancer can be divided into </a:t>
            </a:r>
            <a:r>
              <a:rPr lang="en-US" sz="4650" i="1" dirty="0">
                <a:latin typeface="Arial" panose="020B0604020202020204" pitchFamily="34" charset="0"/>
                <a:cs typeface="Arial" panose="020B0604020202020204" pitchFamily="34" charset="0"/>
              </a:rPr>
              <a:t>BRAF </a:t>
            </a:r>
            <a:r>
              <a:rPr lang="en-US" sz="4650" dirty="0">
                <a:latin typeface="Arial" panose="020B0604020202020204" pitchFamily="34" charset="0"/>
                <a:cs typeface="Arial" panose="020B0604020202020204" pitchFamily="34" charset="0"/>
              </a:rPr>
              <a:t>V600E-like and </a:t>
            </a:r>
            <a:r>
              <a:rPr lang="en-US" sz="4650" i="1" dirty="0">
                <a:latin typeface="Arial" panose="020B0604020202020204" pitchFamily="34" charset="0"/>
                <a:cs typeface="Arial" panose="020B0604020202020204" pitchFamily="34" charset="0"/>
              </a:rPr>
              <a:t>RAS-</a:t>
            </a:r>
            <a:r>
              <a:rPr lang="en-US" sz="4650" dirty="0">
                <a:latin typeface="Arial" panose="020B0604020202020204" pitchFamily="34" charset="0"/>
                <a:cs typeface="Arial" panose="020B0604020202020204" pitchFamily="34" charset="0"/>
              </a:rPr>
              <a:t>like tumors based on mutational and transcriptomic profiles</a:t>
            </a:r>
            <a:br>
              <a:rPr lang="en-US" sz="46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650" dirty="0">
                <a:latin typeface="Arial" panose="020B0604020202020204" pitchFamily="34" charset="0"/>
                <a:cs typeface="Arial" panose="020B0604020202020204" pitchFamily="34" charset="0"/>
              </a:rPr>
              <a:t>Additional cluster composed of non-</a:t>
            </a:r>
            <a:r>
              <a:rPr lang="en-US" sz="4650" i="1" dirty="0">
                <a:latin typeface="Arial" panose="020B0604020202020204" pitchFamily="34" charset="0"/>
                <a:cs typeface="Arial" panose="020B0604020202020204" pitchFamily="34" charset="0"/>
              </a:rPr>
              <a:t>BRAF</a:t>
            </a:r>
            <a:r>
              <a:rPr lang="en-US" sz="4650" dirty="0">
                <a:latin typeface="Arial" panose="020B0604020202020204" pitchFamily="34" charset="0"/>
                <a:cs typeface="Arial" panose="020B0604020202020204" pitchFamily="34" charset="0"/>
              </a:rPr>
              <a:t>-/non-</a:t>
            </a:r>
            <a:r>
              <a:rPr lang="en-US" sz="4650" i="1" dirty="0">
                <a:latin typeface="Arial" panose="020B0604020202020204" pitchFamily="34" charset="0"/>
                <a:cs typeface="Arial" panose="020B0604020202020204" pitchFamily="34" charset="0"/>
              </a:rPr>
              <a:t>RAS</a:t>
            </a:r>
            <a:r>
              <a:rPr lang="en-US" sz="4650" dirty="0">
                <a:latin typeface="Arial" panose="020B0604020202020204" pitchFamily="34" charset="0"/>
                <a:cs typeface="Arial" panose="020B0604020202020204" pitchFamily="34" charset="0"/>
              </a:rPr>
              <a:t>-like tumors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45467-54C6-4226-A797-C8CB292948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6538" y="2738438"/>
            <a:ext cx="7772400" cy="1715229"/>
          </a:xfrm>
          <a:ln w="38100">
            <a:solidFill>
              <a:srgbClr val="0070C0"/>
            </a:solidFill>
          </a:ln>
        </p:spPr>
        <p:txBody>
          <a:bodyPr>
            <a:normAutofit fontScale="62500" lnSpcReduction="20000"/>
          </a:bodyPr>
          <a:lstStyle/>
          <a:p>
            <a:pPr algn="l">
              <a:lnSpc>
                <a:spcPct val="120000"/>
              </a:lnSpc>
            </a:pPr>
            <a:r>
              <a:rPr lang="en-US" sz="45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BRAF </a:t>
            </a:r>
            <a:r>
              <a:rPr lang="en-US" sz="45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V600E-like 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alterations typically include gene fusions in </a:t>
            </a:r>
            <a:r>
              <a:rPr lang="en-US" sz="4500" i="1" dirty="0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i="1" dirty="0">
                <a:latin typeface="Arial" panose="020B0604020202020204" pitchFamily="34" charset="0"/>
                <a:cs typeface="Arial" panose="020B0604020202020204" pitchFamily="34" charset="0"/>
              </a:rPr>
              <a:t>BRAF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i="1" dirty="0">
                <a:latin typeface="Arial" panose="020B0604020202020204" pitchFamily="34" charset="0"/>
                <a:cs typeface="Arial" panose="020B0604020202020204" pitchFamily="34" charset="0"/>
              </a:rPr>
              <a:t>RET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i="1" dirty="0">
                <a:latin typeface="Arial" panose="020B0604020202020204" pitchFamily="34" charset="0"/>
                <a:cs typeface="Arial" panose="020B0604020202020204" pitchFamily="34" charset="0"/>
              </a:rPr>
              <a:t>NTRK1/3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4500" i="1" dirty="0">
                <a:latin typeface="Arial" panose="020B0604020202020204" pitchFamily="34" charset="0"/>
                <a:cs typeface="Arial" panose="020B0604020202020204" pitchFamily="34" charset="0"/>
              </a:rPr>
              <a:t>MET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700" dirty="0">
              <a:latin typeface="STIX-Regular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5ED36-7076-4690-944A-967EA52484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1715229"/>
          </a:xfrm>
          <a:ln w="38100">
            <a:solidFill>
              <a:srgbClr val="0070C0"/>
            </a:solidFill>
          </a:ln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-like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alterations include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BRAF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K601E,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DICER1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EZH1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EIF1AX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PTEN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mutations and gene fusions in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PPARG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THADA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355F5B-B479-4BE2-AC83-A6E2DD226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512" y="5143500"/>
            <a:ext cx="8869188" cy="3905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FCF48B-72FB-443A-8853-3DD9FE65B3BE}"/>
              </a:ext>
            </a:extLst>
          </p:cNvPr>
          <p:cNvSpPr txBox="1"/>
          <p:nvPr/>
        </p:nvSpPr>
        <p:spPr>
          <a:xfrm>
            <a:off x="686538" y="5143500"/>
            <a:ext cx="789358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 many PTC subtypes adhere to the 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BRAF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-like cluster,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IEFVPTC and FTC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general cluster together as both entities harbor 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-like aberrations </a:t>
            </a:r>
          </a:p>
        </p:txBody>
      </p:sp>
    </p:spTree>
    <p:extLst>
      <p:ext uri="{BB962C8B-B14F-4D97-AF65-F5344CB8AC3E}">
        <p14:creationId xmlns:p14="http://schemas.microsoft.com/office/powerpoint/2010/main" val="447718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15126" y="2115123"/>
            <a:ext cx="10287000" cy="6056754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15127" y="2130329"/>
            <a:ext cx="10286999" cy="605675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151885" y="5382128"/>
            <a:ext cx="3752969" cy="6056762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752605" y="1454577"/>
            <a:ext cx="5850536" cy="6268437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15139" y="2099915"/>
            <a:ext cx="10287005" cy="605675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21DE4-D742-4D35-A0FC-628EA92B4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3" y="880283"/>
            <a:ext cx="4802049" cy="5081246"/>
          </a:xfrm>
        </p:spPr>
        <p:txBody>
          <a:bodyPr anchor="b">
            <a:normAutofit/>
          </a:bodyPr>
          <a:lstStyle/>
          <a:p>
            <a:pPr algn="r"/>
            <a:r>
              <a:rPr lang="en-US" sz="5100">
                <a:solidFill>
                  <a:srgbClr val="FFFFFF"/>
                </a:solidFill>
              </a:rPr>
              <a:t>5</a:t>
            </a:r>
            <a:r>
              <a:rPr lang="en-US" sz="5100" baseline="30000">
                <a:solidFill>
                  <a:srgbClr val="FFFFFF"/>
                </a:solidFill>
              </a:rPr>
              <a:t>th</a:t>
            </a:r>
            <a:r>
              <a:rPr lang="en-US" sz="5100">
                <a:solidFill>
                  <a:srgbClr val="FFFFFF"/>
                </a:solidFill>
              </a:rPr>
              <a:t> Edition WHO Classification of Endocrine and Neuroendocrine Tumors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EE825-4682-4D5C-B110-D0AB8D6D3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2216" y="15207"/>
            <a:ext cx="11895284" cy="10256586"/>
          </a:xfrm>
        </p:spPr>
        <p:txBody>
          <a:bodyPr anchor="ctr">
            <a:norm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The term “Hurthle cell” is discouraged, since it is a misnomer</a:t>
            </a:r>
          </a:p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Oncocytic carcinoma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is a distinct entity characterized by:</a:t>
            </a:r>
          </a:p>
          <a:p>
            <a:pPr lvl="1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Oncocytic follicular cell-derived neoplasms (composed of 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75%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oncocytic cells)</a:t>
            </a:r>
          </a:p>
          <a:p>
            <a:pPr lvl="1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Lack characteristic nuclear features of PTC (those would be oncocytic PTCs) </a:t>
            </a:r>
          </a:p>
          <a:p>
            <a:pPr lvl="1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Lack high-grade features (necrosis and ≥ 5 mitoses per 2 mm2)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223652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15C68F02-079E-4467-9128-1D7229DCA3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25" b="1"/>
          <a:stretch/>
        </p:blipFill>
        <p:spPr>
          <a:xfrm>
            <a:off x="482597" y="835784"/>
            <a:ext cx="8503026" cy="8615427"/>
          </a:xfrm>
          <a:prstGeom prst="rect">
            <a:avLst/>
          </a:prstGeom>
        </p:spPr>
      </p:pic>
      <p:pic>
        <p:nvPicPr>
          <p:cNvPr id="5" name="Picture 4" descr="A picture containing purple, pink, pan&#10;&#10;Description automatically generated">
            <a:extLst>
              <a:ext uri="{FF2B5EF4-FFF2-40B4-BE49-F238E27FC236}">
                <a16:creationId xmlns:a16="http://schemas.microsoft.com/office/drawing/2014/main" id="{9C9E7CD3-8C72-4D04-B1EA-25AE26A0E7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r="13524" b="1"/>
          <a:stretch/>
        </p:blipFill>
        <p:spPr>
          <a:xfrm>
            <a:off x="9293063" y="835784"/>
            <a:ext cx="8512340" cy="8615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D03D79-8690-4511-902E-194F2C0DD01E}"/>
              </a:ext>
            </a:extLst>
          </p:cNvPr>
          <p:cNvSpPr txBox="1"/>
          <p:nvPr/>
        </p:nvSpPr>
        <p:spPr>
          <a:xfrm>
            <a:off x="5576341" y="281786"/>
            <a:ext cx="677886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Oncocytic follicular cell-derived neoplasms </a:t>
            </a:r>
          </a:p>
        </p:txBody>
      </p:sp>
    </p:spTree>
    <p:extLst>
      <p:ext uri="{BB962C8B-B14F-4D97-AF65-F5344CB8AC3E}">
        <p14:creationId xmlns:p14="http://schemas.microsoft.com/office/powerpoint/2010/main" val="654195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3246" y="1351222"/>
            <a:ext cx="1139427" cy="856644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6656" y="949748"/>
            <a:ext cx="723981" cy="828212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32" y="955085"/>
            <a:ext cx="6000093" cy="78866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21DE4-D742-4D35-A0FC-628EA92B4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309" y="1473408"/>
            <a:ext cx="5082629" cy="6841455"/>
          </a:xfrm>
        </p:spPr>
        <p:txBody>
          <a:bodyPr>
            <a:normAutofit/>
          </a:bodyPr>
          <a:lstStyle/>
          <a:p>
            <a:r>
              <a:rPr lang="en-US" sz="5550" dirty="0">
                <a:solidFill>
                  <a:srgbClr val="FFFFFF"/>
                </a:solidFill>
              </a:rPr>
              <a:t>High Grade Thyroid Tumors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52674" y="2028453"/>
            <a:ext cx="9983396" cy="78774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EE825-4682-4D5C-B110-D0AB8D6D3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2674" y="2668249"/>
            <a:ext cx="9983396" cy="7237674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5200" b="1" u="sng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High-grade follicular cell-derived malignancy:</a:t>
            </a:r>
          </a:p>
          <a:p>
            <a:pPr marL="0" indent="0">
              <a:buNone/>
            </a:pPr>
            <a:endParaRPr lang="en-US" sz="5200" b="1" u="sng" dirty="0">
              <a:solidFill>
                <a:srgbClr val="FE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b="1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Poorly differentiated carcinoma</a:t>
            </a:r>
          </a:p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High-grade differentiated thyroid carcinomas </a:t>
            </a:r>
          </a:p>
          <a:p>
            <a:pPr marL="0" indent="0">
              <a:buNone/>
            </a:pPr>
            <a:endParaRPr lang="en-US" sz="3600" dirty="0">
              <a:solidFill>
                <a:srgbClr val="FE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0">
              <a:buNone/>
            </a:pPr>
            <a:r>
              <a:rPr lang="en-US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</a:t>
            </a:r>
            <a:r>
              <a:rPr lang="en-US" b="0" i="0" u="none" strike="noStrike" baseline="0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 are characterized by </a:t>
            </a:r>
            <a:r>
              <a:rPr lang="en-US" b="0" i="0" u="sng" strike="noStrike" baseline="0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mitotic activity </a:t>
            </a:r>
            <a:r>
              <a:rPr lang="en-US" b="0" i="0" u="none" strike="noStrike" baseline="0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b="0" i="0" u="sng" strike="noStrike" baseline="0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tumor necrosis </a:t>
            </a:r>
            <a:r>
              <a:rPr lang="en-US" b="0" i="0" u="none" strike="noStrike" baseline="0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anaplastic histology and clinically behave in a similar manner</a:t>
            </a:r>
          </a:p>
          <a:p>
            <a:pPr marL="0" indent="0">
              <a:buNone/>
            </a:pPr>
            <a:endParaRPr lang="en-US" sz="3600" dirty="0">
              <a:solidFill>
                <a:srgbClr val="FE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594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7" y="0"/>
            <a:ext cx="13606269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E441CC-4BF8-4E0A-B391-06FBAE97E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6" y="1652954"/>
            <a:ext cx="17534964" cy="720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92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443322-7EF7-7D73-AD40-2EBD02F10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875" y="965200"/>
            <a:ext cx="11422505" cy="83565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6569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Endocrine</a:t>
            </a:r>
            <a:r>
              <a:rPr lang="pt-BR" dirty="0"/>
              <a:t> </a:t>
            </a:r>
            <a:r>
              <a:rPr lang="pt-BR" dirty="0" err="1"/>
              <a:t>Pathology</a:t>
            </a:r>
            <a:r>
              <a:rPr lang="pt-BR" dirty="0"/>
              <a:t> </a:t>
            </a:r>
            <a:r>
              <a:rPr lang="pt-BR" dirty="0" err="1"/>
              <a:t>Program</a:t>
            </a:r>
            <a:r>
              <a:rPr lang="pt-BR" dirty="0"/>
              <a:t>: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7"/>
            <a:ext cx="16725900" cy="7426785"/>
          </a:xfrm>
        </p:spPr>
        <p:txBody>
          <a:bodyPr/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The major updates in thyroid pathology tumor classification by the WHO 5th edition: Vania Nosé </a:t>
            </a:r>
            <a:endParaRPr lang="pt-BR" sz="44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4400" b="1" dirty="0"/>
              <a:t>Implications of the new classification in thyroid cytology diagnosis: Mauro Saieg </a:t>
            </a:r>
          </a:p>
          <a:p>
            <a:r>
              <a:rPr lang="pt-BR" sz="4400" b="1" dirty="0"/>
              <a:t>The refashioned benign thyroid tumors:  Clovis Klock </a:t>
            </a:r>
          </a:p>
          <a:p>
            <a:r>
              <a:rPr lang="pt-BR" sz="4400" i="1" dirty="0"/>
              <a:t>15h30 - 16h00 Coffee Break</a:t>
            </a:r>
          </a:p>
          <a:p>
            <a:r>
              <a:rPr lang="pt-BR" sz="4400" b="1" dirty="0"/>
              <a:t>The new benign oncocytic thyroid tumors: Sule Canberk Schmitt</a:t>
            </a:r>
          </a:p>
          <a:p>
            <a:r>
              <a:rPr lang="pt-BR" sz="4400" b="1" dirty="0"/>
              <a:t>The new follicular cell-derived thyroid tumors: Vania Nosé </a:t>
            </a:r>
          </a:p>
          <a:p>
            <a:r>
              <a:rPr lang="pt-BR" sz="4400" b="1" dirty="0"/>
              <a:t>The refashioned malignant oncocytic thyroid tumors: Sule </a:t>
            </a:r>
            <a:r>
              <a:rPr lang="pt-BR" sz="4400" b="1" dirty="0" err="1"/>
              <a:t>Canberk</a:t>
            </a:r>
            <a:r>
              <a:rPr lang="pt-BR" sz="4400" b="1" dirty="0"/>
              <a:t> Schmitt</a:t>
            </a:r>
          </a:p>
          <a:p>
            <a:r>
              <a:rPr lang="pt-BR" sz="4400" i="1" dirty="0"/>
              <a:t>17h20 -  Book SORTEIO!!!!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6219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E48990-CFCC-3E1C-A43A-ADD44D3ED3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25139" b="18621"/>
          <a:stretch/>
        </p:blipFill>
        <p:spPr>
          <a:xfrm rot="10800000"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831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2DAAF9-65B1-22F9-4E85-EC8296BE3B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760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55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D0B0B37-3716-4BD1-A6EC-AB2E3B4B8ED9}"/>
              </a:ext>
            </a:extLst>
          </p:cNvPr>
          <p:cNvSpPr txBox="1"/>
          <p:nvPr/>
        </p:nvSpPr>
        <p:spPr>
          <a:xfrm>
            <a:off x="1049571" y="8236456"/>
            <a:ext cx="10443108" cy="173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High-grade Differentiated Thyroid Carcinoma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E441CC-4BF8-4E0A-B391-06FBAE97E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7" y="0"/>
            <a:ext cx="18102893" cy="790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879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3246" y="1351222"/>
            <a:ext cx="1139427" cy="856644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6656" y="949748"/>
            <a:ext cx="723981" cy="828212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32" y="955085"/>
            <a:ext cx="6000093" cy="78866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21DE4-D742-4D35-A0FC-628EA92B4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309" y="1473408"/>
            <a:ext cx="5082629" cy="6841455"/>
          </a:xfrm>
        </p:spPr>
        <p:txBody>
          <a:bodyPr>
            <a:normAutofit/>
          </a:bodyPr>
          <a:lstStyle/>
          <a:p>
            <a:r>
              <a:rPr lang="en-US" sz="5550" dirty="0">
                <a:solidFill>
                  <a:srgbClr val="FFFFFF"/>
                </a:solidFill>
              </a:rPr>
              <a:t>High Grade Thyroid Tumors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52674" y="2028453"/>
            <a:ext cx="9983396" cy="78774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EE825-4682-4D5C-B110-D0AB8D6D3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2674" y="2019224"/>
            <a:ext cx="9983396" cy="788669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5200" b="1" u="sng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High-grade follicular cell-derived malignancy:</a:t>
            </a:r>
          </a:p>
          <a:p>
            <a:pPr marL="0" indent="0">
              <a:buNone/>
            </a:pPr>
            <a:endParaRPr lang="en-US" sz="3600" dirty="0">
              <a:solidFill>
                <a:srgbClr val="FE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Anaplastic thyroid carcinoma remains the most undifferentiated form </a:t>
            </a:r>
          </a:p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Squamous cell carcinoma of the thyroid is now considered as a subtype of anaplastic carcinoma</a:t>
            </a:r>
          </a:p>
        </p:txBody>
      </p:sp>
    </p:spTree>
    <p:extLst>
      <p:ext uri="{BB962C8B-B14F-4D97-AF65-F5344CB8AC3E}">
        <p14:creationId xmlns:p14="http://schemas.microsoft.com/office/powerpoint/2010/main" val="27104441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3246" y="1351222"/>
            <a:ext cx="1139427" cy="856644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6656" y="949748"/>
            <a:ext cx="723981" cy="828212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32" y="955085"/>
            <a:ext cx="6000093" cy="78866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2AB2D0-CFD7-4B55-BE9E-03FD9F616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309" y="1473408"/>
            <a:ext cx="5082629" cy="6841455"/>
          </a:xfrm>
        </p:spPr>
        <p:txBody>
          <a:bodyPr>
            <a:normAutofit/>
          </a:bodyPr>
          <a:lstStyle/>
          <a:p>
            <a:r>
              <a:rPr lang="en-US" sz="5550" dirty="0">
                <a:solidFill>
                  <a:srgbClr val="FFFFFF"/>
                </a:solidFill>
              </a:rPr>
              <a:t>Follicular Cell-derived Carcinoma:  Summary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52674" y="2028453"/>
            <a:ext cx="9983396" cy="78774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CBAA1-AE5D-422E-8A22-13A1F6E38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4062" y="2028453"/>
            <a:ext cx="9972008" cy="7877469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4800" b="1" u="sng" dirty="0">
                <a:solidFill>
                  <a:srgbClr val="FEFFFF"/>
                </a:solidFill>
              </a:rPr>
              <a:t>Malignant Follicular Cell-derived Neoplasms</a:t>
            </a:r>
          </a:p>
          <a:p>
            <a:r>
              <a:rPr lang="en-US" sz="4000" dirty="0">
                <a:solidFill>
                  <a:srgbClr val="FEFFFF"/>
                </a:solidFill>
              </a:rPr>
              <a:t> Follicular thyroid carcinoma	</a:t>
            </a:r>
          </a:p>
          <a:p>
            <a:r>
              <a:rPr lang="en-US" sz="4000" dirty="0">
                <a:solidFill>
                  <a:srgbClr val="FEFFFF"/>
                </a:solidFill>
              </a:rPr>
              <a:t> Invasive encapsulated follicular variant papillary carcinoma	</a:t>
            </a:r>
          </a:p>
          <a:p>
            <a:r>
              <a:rPr lang="en-US" sz="4000" dirty="0">
                <a:solidFill>
                  <a:srgbClr val="FEFFFF"/>
                </a:solidFill>
              </a:rPr>
              <a:t> Papillary thyroid carcinoma	</a:t>
            </a:r>
          </a:p>
          <a:p>
            <a:r>
              <a:rPr lang="en-US" sz="4000" dirty="0">
                <a:solidFill>
                  <a:srgbClr val="FEFFFF"/>
                </a:solidFill>
              </a:rPr>
              <a:t> Oncocytic carcinoma of the thyroid	</a:t>
            </a:r>
          </a:p>
          <a:p>
            <a:r>
              <a:rPr lang="en-US" sz="4000" dirty="0">
                <a:solidFill>
                  <a:srgbClr val="FEFFFF"/>
                </a:solidFill>
              </a:rPr>
              <a:t> Follicular-derived carcinomas, high-grade:</a:t>
            </a:r>
          </a:p>
          <a:p>
            <a:pPr lvl="1"/>
            <a:r>
              <a:rPr lang="en-US" sz="3400" dirty="0">
                <a:solidFill>
                  <a:srgbClr val="FEFFFF"/>
                </a:solidFill>
              </a:rPr>
              <a:t>Differentiated thyroid carcinoma, high grade</a:t>
            </a:r>
          </a:p>
          <a:p>
            <a:pPr lvl="1"/>
            <a:r>
              <a:rPr lang="en-US" sz="3400" dirty="0">
                <a:solidFill>
                  <a:srgbClr val="FEFFFF"/>
                </a:solidFill>
              </a:rPr>
              <a:t>Poorly differentiated thyroid carcinoma	</a:t>
            </a:r>
          </a:p>
          <a:p>
            <a:r>
              <a:rPr lang="en-US" sz="4000" dirty="0">
                <a:solidFill>
                  <a:srgbClr val="FEFFFF"/>
                </a:solidFill>
              </a:rPr>
              <a:t> Anaplastic follicular cell-derived thyroid carcinoma	</a:t>
            </a:r>
          </a:p>
          <a:p>
            <a:pPr marL="0" indent="0">
              <a:buNone/>
            </a:pPr>
            <a:r>
              <a:rPr lang="en-US" sz="2250" dirty="0">
                <a:solidFill>
                  <a:srgbClr val="FEFFFF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395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3246" y="1351222"/>
            <a:ext cx="1139427" cy="856644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6656" y="949748"/>
            <a:ext cx="723981" cy="828212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32" y="955085"/>
            <a:ext cx="6000093" cy="78866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2AB2D0-CFD7-4B55-BE9E-03FD9F616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309" y="1473408"/>
            <a:ext cx="5082629" cy="6841455"/>
          </a:xfrm>
        </p:spPr>
        <p:txBody>
          <a:bodyPr>
            <a:normAutofit/>
          </a:bodyPr>
          <a:lstStyle/>
          <a:p>
            <a:r>
              <a:rPr lang="en-US" sz="5550" dirty="0">
                <a:solidFill>
                  <a:srgbClr val="FFFFFF"/>
                </a:solidFill>
              </a:rPr>
              <a:t>Thyroid  Carcinoma Classification:  Summary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52674" y="2028453"/>
            <a:ext cx="9983396" cy="78774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CBAA1-AE5D-422E-8A22-13A1F6E38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4062" y="2028453"/>
            <a:ext cx="9972008" cy="78774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n-US" sz="5400" b="1" u="sng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Thyroid C-cell derived carcinoma</a:t>
            </a:r>
          </a:p>
          <a:p>
            <a:r>
              <a:rPr lang="en-US" sz="5400" dirty="0">
                <a:solidFill>
                  <a:srgbClr val="FEFFFF"/>
                </a:solidFill>
              </a:rPr>
              <a:t> Medullary thyroid carcinoma	</a:t>
            </a:r>
          </a:p>
          <a:p>
            <a:pPr marL="0" indent="0">
              <a:buNone/>
            </a:pPr>
            <a:r>
              <a:rPr lang="en-US" sz="54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sz="5400" b="1" u="sng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Mixed medullary and follicular-cell derived carcinomas</a:t>
            </a:r>
          </a:p>
          <a:p>
            <a:r>
              <a:rPr lang="en-US" sz="5400" dirty="0">
                <a:solidFill>
                  <a:srgbClr val="FEFFFF"/>
                </a:solidFill>
              </a:rPr>
              <a:t> Mixed medullary and follicular cell-derived thyroid carcinoma</a:t>
            </a:r>
            <a:r>
              <a:rPr lang="en-US" sz="2250" dirty="0">
                <a:solidFill>
                  <a:srgbClr val="FEFFFF"/>
                </a:solidFill>
              </a:rPr>
              <a:t>	</a:t>
            </a:r>
          </a:p>
          <a:p>
            <a:pPr marL="0" indent="0">
              <a:buNone/>
            </a:pPr>
            <a:r>
              <a:rPr lang="en-US" sz="2250" dirty="0">
                <a:solidFill>
                  <a:srgbClr val="FEFFFF"/>
                </a:solidFill>
              </a:rPr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6565274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3246" y="1351222"/>
            <a:ext cx="1139427" cy="856644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6656" y="949748"/>
            <a:ext cx="723981" cy="828212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32" y="955085"/>
            <a:ext cx="6000093" cy="78866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21DE4-D742-4D35-A0FC-628EA92B4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309" y="1473408"/>
            <a:ext cx="5082629" cy="6841455"/>
          </a:xfrm>
        </p:spPr>
        <p:txBody>
          <a:bodyPr>
            <a:normAutofit/>
          </a:bodyPr>
          <a:lstStyle/>
          <a:p>
            <a:r>
              <a:rPr lang="en-US" sz="5550">
                <a:solidFill>
                  <a:srgbClr val="FFFFFF"/>
                </a:solidFill>
              </a:rPr>
              <a:t>5</a:t>
            </a:r>
            <a:r>
              <a:rPr lang="en-US" sz="5550" baseline="30000">
                <a:solidFill>
                  <a:srgbClr val="FFFFFF"/>
                </a:solidFill>
              </a:rPr>
              <a:t>th</a:t>
            </a:r>
            <a:r>
              <a:rPr lang="en-US" sz="5550">
                <a:solidFill>
                  <a:srgbClr val="FFFFFF"/>
                </a:solidFill>
              </a:rPr>
              <a:t> Edition WHO Classification of Endocrine and Neuroendocrine Tumors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52674" y="2028453"/>
            <a:ext cx="9983396" cy="78774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EE825-4682-4D5C-B110-D0AB8D6D3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4062" y="2028453"/>
            <a:ext cx="9972008" cy="7877469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48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Medullary thyroid carcinomas 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derived from thyroid C cells retain their distinct section </a:t>
            </a:r>
          </a:p>
          <a:p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 section for 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mixed tumors composed of both C cells and any follicular cell-derived malignancy</a:t>
            </a:r>
          </a:p>
          <a:p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8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grading system for medullary thyroid carcinomas is also introduced based on mitotic count, tumor necrosis, and Ki67 labeling index</a:t>
            </a:r>
          </a:p>
        </p:txBody>
      </p:sp>
    </p:spTree>
    <p:extLst>
      <p:ext uri="{BB962C8B-B14F-4D97-AF65-F5344CB8AC3E}">
        <p14:creationId xmlns:p14="http://schemas.microsoft.com/office/powerpoint/2010/main" val="40528665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0536" name="Rectangle 150535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538" name="Rectangle 150537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957773" y="958920"/>
            <a:ext cx="10287000" cy="836916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540" name="Rectangle 150539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89809" y="592809"/>
            <a:ext cx="9519314" cy="836412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542" name="Rectangle 150541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293361" y="4228451"/>
            <a:ext cx="3752969" cy="836412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0544" name="Rectangle 150543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7503" y="1279190"/>
            <a:ext cx="10287002" cy="772861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546" name="Oval 150545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228130" y="1692746"/>
            <a:ext cx="6477455" cy="6477455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FD6C3DB2-5CFE-576B-307E-15B2131E5F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39594" y="880282"/>
            <a:ext cx="6345150" cy="5081246"/>
          </a:xfrm>
        </p:spPr>
        <p:txBody>
          <a:bodyPr anchor="b">
            <a:normAutofit/>
          </a:bodyPr>
          <a:lstStyle/>
          <a:p>
            <a:pPr algn="r" eaLnBrk="1" hangingPunct="1"/>
            <a:r>
              <a:rPr lang="en-US" altLang="en-US" sz="6000" b="1">
                <a:solidFill>
                  <a:srgbClr val="FFFFFF"/>
                </a:solidFill>
              </a:rPr>
              <a:t>Medullary Thyroid Carcinoma and Grading</a:t>
            </a:r>
          </a:p>
        </p:txBody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7A3789D5-9196-00FB-ED1B-7E76750FCE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84744" y="175846"/>
            <a:ext cx="10535616" cy="9829800"/>
          </a:xfrm>
        </p:spPr>
        <p:txBody>
          <a:bodyPr anchor="ctr">
            <a:normAutofit lnSpcReduction="10000"/>
          </a:bodyPr>
          <a:lstStyle/>
          <a:p>
            <a:pPr lvl="2" eaLnBrk="1" hangingPunct="1">
              <a:buFontTx/>
              <a:buNone/>
            </a:pPr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GRADING</a:t>
            </a:r>
          </a:p>
          <a:p>
            <a:pPr lvl="2" eaLnBrk="1" hangingPunct="1">
              <a:buFontTx/>
              <a:buNone/>
            </a:pPr>
            <a:r>
              <a:rPr lang="en-US" sz="4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Two-tiered consensus grading scheme</a:t>
            </a:r>
            <a:r>
              <a:rPr lang="en-US" altLang="en-US" sz="43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2" eaLnBrk="1" hangingPunct="1"/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High-grade MTC contains at least one of the following:</a:t>
            </a:r>
          </a:p>
          <a:p>
            <a:pPr lvl="3" eaLnBrk="1" hangingPunct="1"/>
            <a:r>
              <a:rPr lang="en-US" alt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Mitotic count </a:t>
            </a:r>
            <a:r>
              <a:rPr lang="en-US" altLang="en-US" sz="48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alt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per 2 mm</a:t>
            </a:r>
            <a:r>
              <a:rPr lang="en-US" altLang="en-US" sz="48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lvl="3" eaLnBrk="1" hangingPunct="1"/>
            <a:r>
              <a:rPr lang="en-US" alt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Ki-67 proliferation index </a:t>
            </a:r>
            <a:r>
              <a:rPr lang="en-US" altLang="en-US" sz="48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alt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</a:p>
          <a:p>
            <a:pPr lvl="3" eaLnBrk="1" hangingPunct="1"/>
            <a:r>
              <a:rPr lang="en-US" alt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Tumor necrosis</a:t>
            </a:r>
          </a:p>
          <a:p>
            <a:pPr lvl="2" eaLnBrk="1" hangingPunct="1"/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High-grade has been correlated with poorer prognosis: </a:t>
            </a:r>
          </a:p>
          <a:p>
            <a:pPr lvl="3"/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verall survival </a:t>
            </a:r>
          </a:p>
          <a:p>
            <a:pPr lvl="3"/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isease-specific survival </a:t>
            </a:r>
          </a:p>
          <a:p>
            <a:pPr lvl="3"/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ocal recurrence free survival </a:t>
            </a:r>
          </a:p>
          <a:p>
            <a:pPr lvl="3"/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istant metastasis free survival </a:t>
            </a:r>
            <a:endParaRPr lang="en-US" altLang="en-US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0337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61EDD59-AC0C-0EF1-80A9-5545739A63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871162"/>
              </p:ext>
            </p:extLst>
          </p:nvPr>
        </p:nvGraphicFramePr>
        <p:xfrm>
          <a:off x="706901" y="1264920"/>
          <a:ext cx="16773378" cy="7914248"/>
        </p:xfrm>
        <a:graphic>
          <a:graphicData uri="http://schemas.openxmlformats.org/drawingml/2006/table">
            <a:tbl>
              <a:tblPr/>
              <a:tblGrid>
                <a:gridCol w="3611515">
                  <a:extLst>
                    <a:ext uri="{9D8B030D-6E8A-4147-A177-3AD203B41FA5}">
                      <a16:colId xmlns:a16="http://schemas.microsoft.com/office/drawing/2014/main" val="2363656593"/>
                    </a:ext>
                  </a:extLst>
                </a:gridCol>
                <a:gridCol w="5122443">
                  <a:extLst>
                    <a:ext uri="{9D8B030D-6E8A-4147-A177-3AD203B41FA5}">
                      <a16:colId xmlns:a16="http://schemas.microsoft.com/office/drawing/2014/main" val="2084995959"/>
                    </a:ext>
                  </a:extLst>
                </a:gridCol>
                <a:gridCol w="4107501">
                  <a:extLst>
                    <a:ext uri="{9D8B030D-6E8A-4147-A177-3AD203B41FA5}">
                      <a16:colId xmlns:a16="http://schemas.microsoft.com/office/drawing/2014/main" val="3657763687"/>
                    </a:ext>
                  </a:extLst>
                </a:gridCol>
                <a:gridCol w="3931919">
                  <a:extLst>
                    <a:ext uri="{9D8B030D-6E8A-4147-A177-3AD203B41FA5}">
                      <a16:colId xmlns:a16="http://schemas.microsoft.com/office/drawing/2014/main" val="311652520"/>
                    </a:ext>
                  </a:extLst>
                </a:gridCol>
              </a:tblGrid>
              <a:tr h="4295886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4800" b="1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Mitotic count per 2mm</a:t>
                      </a:r>
                      <a:r>
                        <a:rPr lang="en-AU" sz="4800" b="1" i="0" u="none" strike="noStrike" baseline="3000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AU" sz="8000" b="0" i="0" u="none" strike="noStrike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9736" marR="169736" marT="235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4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Ki67 proliferative index</a:t>
                      </a:r>
                      <a:endParaRPr lang="en-AU" sz="80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9736" marR="169736" marT="235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4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Tumor necrosis</a:t>
                      </a:r>
                      <a:endParaRPr lang="en-AU" sz="80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9736" marR="169736" marT="235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8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Grade</a:t>
                      </a:r>
                      <a:endParaRPr lang="en-AU" sz="199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9736" marR="169736" marT="235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3068111"/>
                  </a:ext>
                </a:extLst>
              </a:tr>
              <a:tr h="153048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4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&lt;5</a:t>
                      </a:r>
                      <a:endParaRPr lang="en-AU" sz="80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9736" marR="169736" marT="235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4800" b="1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          &lt;5%</a:t>
                      </a:r>
                      <a:endParaRPr lang="en-AU" sz="8000" b="0" i="0" u="none" strike="noStrike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9736" marR="169736" marT="235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4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     Absent</a:t>
                      </a:r>
                      <a:endParaRPr lang="en-AU" sz="80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9736" marR="169736" marT="235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8800" b="1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Low</a:t>
                      </a:r>
                      <a:endParaRPr lang="en-AU" sz="19900" b="0" i="0" u="none" strike="noStrike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9736" marR="169736" marT="235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6527429"/>
                  </a:ext>
                </a:extLst>
              </a:tr>
              <a:tr h="2087882">
                <a:tc gridSpan="3"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≥5            </a:t>
                      </a:r>
                      <a:r>
                        <a:rPr lang="en-US" sz="4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and/or</a:t>
                      </a:r>
                      <a:r>
                        <a:rPr lang="en-US" sz="44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4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    ≥5%       </a:t>
                      </a:r>
                      <a:r>
                        <a:rPr lang="en-US" sz="4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and/or</a:t>
                      </a:r>
                      <a:r>
                        <a:rPr lang="en-US" sz="44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4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Present</a:t>
                      </a:r>
                      <a:endParaRPr lang="en-US" sz="80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6314" marR="226314" marT="113157" marB="1131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8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High</a:t>
                      </a:r>
                      <a:endParaRPr lang="en-AU" sz="199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9736" marR="169736" marT="235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0646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55952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40"/>
            <a:ext cx="18288001" cy="10286999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83281" y="-2580"/>
            <a:ext cx="17625060" cy="10261027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909081" y="-1936"/>
            <a:ext cx="5412268" cy="1028829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9089592" y="1168905"/>
            <a:ext cx="7451300" cy="7482585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E0A7C2-235A-F3CD-D9D6-90E636954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1" y="1228476"/>
            <a:ext cx="11965194" cy="49027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/>
            <a:r>
              <a:rPr lang="en-US" sz="5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Approximately 25% of patients with MTC will have MEN2 and germline testing for </a:t>
            </a:r>
            <a:r>
              <a:rPr lang="en-US" sz="56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RET </a:t>
            </a:r>
            <a:r>
              <a:rPr lang="en-US" sz="5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mutations is recommended for all patients regardless of family history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471" y="6720057"/>
            <a:ext cx="18269056" cy="3566943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8348B-8A4A-BB8D-C339-B98482FC2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97811" y="7195782"/>
            <a:ext cx="9076854" cy="1862742"/>
          </a:xfr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spcBef>
                <a:spcPts val="1000"/>
              </a:spcBef>
            </a:pPr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Take Home Message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450628" y="2448990"/>
            <a:ext cx="10286358" cy="5388387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52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EABB6-3A3E-CBB4-0B4D-62F1793F8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Major Updates In Thyroid Pathology Tumor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9287604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3246" y="1351222"/>
            <a:ext cx="1139427" cy="856644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6656" y="949748"/>
            <a:ext cx="723981" cy="828212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32" y="955085"/>
            <a:ext cx="6000093" cy="78866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21DE4-D742-4D35-A0FC-628EA92B4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309" y="1473408"/>
            <a:ext cx="5082629" cy="6841455"/>
          </a:xfrm>
        </p:spPr>
        <p:txBody>
          <a:bodyPr>
            <a:normAutofit/>
          </a:bodyPr>
          <a:lstStyle/>
          <a:p>
            <a:r>
              <a:rPr lang="en-US" sz="5550">
                <a:solidFill>
                  <a:srgbClr val="FFFFFF"/>
                </a:solidFill>
              </a:rPr>
              <a:t>5</a:t>
            </a:r>
            <a:r>
              <a:rPr lang="en-US" sz="5550" baseline="30000">
                <a:solidFill>
                  <a:srgbClr val="FFFFFF"/>
                </a:solidFill>
              </a:rPr>
              <a:t>th</a:t>
            </a:r>
            <a:r>
              <a:rPr lang="en-US" sz="5550">
                <a:solidFill>
                  <a:srgbClr val="FFFFFF"/>
                </a:solidFill>
              </a:rPr>
              <a:t> Edition WHO Classification of Endocrine and Neuroendocrine Tumors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52674" y="2028453"/>
            <a:ext cx="9983396" cy="78774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EE825-4682-4D5C-B110-D0AB8D6D3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2794" y="2579428"/>
            <a:ext cx="8923247" cy="6501944"/>
          </a:xfrm>
        </p:spPr>
        <p:txBody>
          <a:bodyPr anchor="ctr">
            <a:normAutofit/>
          </a:bodyPr>
          <a:lstStyle/>
          <a:p>
            <a:r>
              <a:rPr lang="en-US" sz="4800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number of unusual neoplasms that occur in the thyroid have been placed into new sections based on their cytogenesis</a:t>
            </a:r>
          </a:p>
        </p:txBody>
      </p:sp>
    </p:spTree>
    <p:extLst>
      <p:ext uri="{BB962C8B-B14F-4D97-AF65-F5344CB8AC3E}">
        <p14:creationId xmlns:p14="http://schemas.microsoft.com/office/powerpoint/2010/main" val="9545837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14565" y="1533526"/>
            <a:ext cx="1064418" cy="3143252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14566" y="1256617"/>
            <a:ext cx="604838" cy="2558147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66991" y="961342"/>
            <a:ext cx="252413" cy="2569793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6834805" y="953574"/>
            <a:ext cx="492918" cy="261354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66083" y="953573"/>
            <a:ext cx="16361795" cy="231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73DC69-69FF-4A39-8595-F5BAAC65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760" y="1200588"/>
            <a:ext cx="15397046" cy="181815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FFFFFF"/>
                </a:solidFill>
              </a:rPr>
              <a:t>WHO 2022: The Refashioned and New Diagnostic Categories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8E30C-FE9B-46C2-96AA-F2122120A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8984" y="3018741"/>
            <a:ext cx="15648740" cy="7268259"/>
          </a:xfrm>
        </p:spPr>
        <p:txBody>
          <a:bodyPr anchor="ctr">
            <a:normAutofit/>
          </a:bodyPr>
          <a:lstStyle/>
          <a:p>
            <a:r>
              <a:rPr lang="en-US" sz="5400" strike="sngStrike" dirty="0"/>
              <a:t>Papillary Thyroid Carcinoma, Cribriform-morular Variant </a:t>
            </a:r>
            <a:r>
              <a:rPr lang="en-US" sz="5400" dirty="0"/>
              <a:t>            </a:t>
            </a:r>
            <a:r>
              <a:rPr lang="en-US" sz="5400" b="1" dirty="0"/>
              <a:t>Cribriform-morular Thyroid Carcinoma</a:t>
            </a:r>
          </a:p>
          <a:p>
            <a:endParaRPr lang="en-US" sz="5400" dirty="0"/>
          </a:p>
          <a:p>
            <a:r>
              <a:rPr lang="en-US" sz="5400" b="1" dirty="0"/>
              <a:t>Secretory Carcinoma </a:t>
            </a:r>
            <a:r>
              <a:rPr lang="en-US" sz="5400" dirty="0"/>
              <a:t>(as part of the salivary gland-type neoplasm)</a:t>
            </a:r>
          </a:p>
          <a:p>
            <a:pPr marL="0" indent="0">
              <a:buNone/>
            </a:pPr>
            <a:endParaRPr lang="en-US" sz="5400" dirty="0"/>
          </a:p>
          <a:p>
            <a:r>
              <a:rPr lang="en-US" sz="5400" strike="sngStrike" dirty="0"/>
              <a:t>Malignant Thyroid Teratoma and Carcinosarcoma        </a:t>
            </a:r>
            <a:r>
              <a:rPr lang="en-US" sz="5400" dirty="0"/>
              <a:t>		</a:t>
            </a:r>
            <a:r>
              <a:rPr lang="en-US" sz="5400" b="1" dirty="0"/>
              <a:t>Thyroblastoma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6CB969-0A96-47A5-9D9F-3D2339A7F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946" y="4226251"/>
            <a:ext cx="1569429" cy="4755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7E46E-D85B-46B3-B9E3-0F393EA5D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258" y="9249889"/>
            <a:ext cx="1572905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395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3246" y="1351222"/>
            <a:ext cx="1139427" cy="856644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6656" y="949748"/>
            <a:ext cx="723981" cy="828212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32" y="955085"/>
            <a:ext cx="6000093" cy="78866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2AB2D0-CFD7-4B55-BE9E-03FD9F616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309" y="1473408"/>
            <a:ext cx="5082629" cy="6841455"/>
          </a:xfrm>
        </p:spPr>
        <p:txBody>
          <a:bodyPr>
            <a:normAutofit/>
          </a:bodyPr>
          <a:lstStyle/>
          <a:p>
            <a:r>
              <a:rPr lang="en-US" sz="5550" dirty="0">
                <a:solidFill>
                  <a:srgbClr val="FFFFFF"/>
                </a:solidFill>
              </a:rPr>
              <a:t>2022 WHO Endocrine And Neuroendocrine Tumors: Thyroid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52674" y="2028453"/>
            <a:ext cx="9983396" cy="78774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CBAA1-AE5D-422E-8A22-13A1F6E38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1286" y="2028453"/>
            <a:ext cx="9983396" cy="7877469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en-US" sz="4800" b="1" u="sng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Salivary gland-type carcinomas of the thyroid</a:t>
            </a:r>
          </a:p>
          <a:p>
            <a:r>
              <a:rPr lang="en-US" sz="4800" dirty="0">
                <a:solidFill>
                  <a:srgbClr val="FEFFFF"/>
                </a:solidFill>
              </a:rPr>
              <a:t>Mucoepidermoid carcinoma of the thyroid	</a:t>
            </a:r>
          </a:p>
          <a:p>
            <a:r>
              <a:rPr lang="en-US" sz="4800" dirty="0">
                <a:solidFill>
                  <a:srgbClr val="FEFFFF"/>
                </a:solidFill>
              </a:rPr>
              <a:t>Secretory carcinoma of salivary gland type	</a:t>
            </a:r>
          </a:p>
          <a:p>
            <a:pPr marL="0" indent="0">
              <a:buNone/>
            </a:pPr>
            <a:r>
              <a:rPr lang="en-US" sz="4800" b="1" u="sng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Thyroid tumors of uncertain histogenesis</a:t>
            </a:r>
          </a:p>
          <a:p>
            <a:r>
              <a:rPr lang="en-US" sz="4800" dirty="0">
                <a:solidFill>
                  <a:srgbClr val="FEFFFF"/>
                </a:solidFill>
              </a:rPr>
              <a:t>Sclerosing mucoepidermoid carcinoma with eosinophilia	</a:t>
            </a:r>
          </a:p>
          <a:p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Cribriform morular thyroid carcinoma</a:t>
            </a:r>
            <a:r>
              <a:rPr lang="en-US" sz="3600" dirty="0">
                <a:solidFill>
                  <a:srgbClr val="FEFFFF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2255053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3246" y="1351222"/>
            <a:ext cx="1139427" cy="856644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6656" y="949748"/>
            <a:ext cx="723981" cy="828212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32" y="955085"/>
            <a:ext cx="6000093" cy="78866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21DE4-D742-4D35-A0FC-628EA92B4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309" y="1473408"/>
            <a:ext cx="5082629" cy="6841455"/>
          </a:xfrm>
        </p:spPr>
        <p:txBody>
          <a:bodyPr>
            <a:normAutofit/>
          </a:bodyPr>
          <a:lstStyle/>
          <a:p>
            <a:r>
              <a:rPr lang="en-US" sz="5550">
                <a:solidFill>
                  <a:srgbClr val="FFFFFF"/>
                </a:solidFill>
              </a:rPr>
              <a:t>5</a:t>
            </a:r>
            <a:r>
              <a:rPr lang="en-US" sz="5550" baseline="30000">
                <a:solidFill>
                  <a:srgbClr val="FFFFFF"/>
                </a:solidFill>
              </a:rPr>
              <a:t>th</a:t>
            </a:r>
            <a:r>
              <a:rPr lang="en-US" sz="5550">
                <a:solidFill>
                  <a:srgbClr val="FFFFFF"/>
                </a:solidFill>
              </a:rPr>
              <a:t> Edition WHO Classification of Endocrine and Neuroendocrine Tumors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52674" y="2028453"/>
            <a:ext cx="9983396" cy="78774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EE825-4682-4D5C-B110-D0AB8D6D3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2794" y="2579428"/>
            <a:ext cx="8923247" cy="6501944"/>
          </a:xfrm>
        </p:spPr>
        <p:txBody>
          <a:bodyPr anchor="ctr">
            <a:normAutofit/>
          </a:bodyPr>
          <a:lstStyle/>
          <a:p>
            <a:r>
              <a:rPr lang="en-US" sz="6600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Cribriform-morular thyroid carcinoma </a:t>
            </a:r>
            <a:r>
              <a:rPr lang="en-US" sz="6600" u="sng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no longer </a:t>
            </a:r>
            <a:r>
              <a:rPr lang="en-US" sz="6600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classified as a subtype of PTC</a:t>
            </a:r>
          </a:p>
          <a:p>
            <a:endParaRPr lang="en-US" sz="3600" dirty="0">
              <a:solidFill>
                <a:srgbClr val="FE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165D43-A53F-671D-46DA-558476B0DD4D}"/>
              </a:ext>
            </a:extLst>
          </p:cNvPr>
          <p:cNvSpPr txBox="1"/>
          <p:nvPr/>
        </p:nvSpPr>
        <p:spPr>
          <a:xfrm>
            <a:off x="0" y="9024450"/>
            <a:ext cx="99833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Boyraz B, Sadow PM, Asa SL, Dias-Santagata D, Nosé V, Mete O.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Cribriform-Morular Thyroid Carcinoma Is a Distinct Thyroid Malignancy of Uncertain Cytogenesis. Endocr Pathol. 2021 Sep;32(3):327-335.</a:t>
            </a:r>
          </a:p>
        </p:txBody>
      </p:sp>
    </p:spTree>
    <p:extLst>
      <p:ext uri="{BB962C8B-B14F-4D97-AF65-F5344CB8AC3E}">
        <p14:creationId xmlns:p14="http://schemas.microsoft.com/office/powerpoint/2010/main" val="41318887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3246" y="1351222"/>
            <a:ext cx="1139427" cy="856644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6656" y="949748"/>
            <a:ext cx="723981" cy="828212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32" y="955085"/>
            <a:ext cx="6000093" cy="78866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21DE4-D742-4D35-A0FC-628EA92B4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309" y="1473408"/>
            <a:ext cx="5082629" cy="6841455"/>
          </a:xfrm>
        </p:spPr>
        <p:txBody>
          <a:bodyPr>
            <a:normAutofit/>
          </a:bodyPr>
          <a:lstStyle/>
          <a:p>
            <a:r>
              <a:rPr lang="en-US" sz="5550">
                <a:solidFill>
                  <a:srgbClr val="FFFFFF"/>
                </a:solidFill>
              </a:rPr>
              <a:t>5</a:t>
            </a:r>
            <a:r>
              <a:rPr lang="en-US" sz="5550" baseline="30000">
                <a:solidFill>
                  <a:srgbClr val="FFFFFF"/>
                </a:solidFill>
              </a:rPr>
              <a:t>th</a:t>
            </a:r>
            <a:r>
              <a:rPr lang="en-US" sz="5550">
                <a:solidFill>
                  <a:srgbClr val="FFFFFF"/>
                </a:solidFill>
              </a:rPr>
              <a:t> Edition WHO Classification of Endocrine and Neuroendocrine Tumors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52674" y="2028453"/>
            <a:ext cx="9983396" cy="78774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EE825-4682-4D5C-B110-D0AB8D6D3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2794" y="2579428"/>
            <a:ext cx="8923247" cy="650194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6600" b="1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Cribriform-morular thyroid carcinoma </a:t>
            </a:r>
            <a:r>
              <a:rPr lang="en-US" sz="6600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no longer classified as a subtype of PTC</a:t>
            </a:r>
          </a:p>
          <a:p>
            <a:endParaRPr lang="en-US" sz="6600" dirty="0">
              <a:solidFill>
                <a:srgbClr val="FE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6600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</a:t>
            </a:r>
          </a:p>
          <a:p>
            <a:endParaRPr lang="en-US" sz="3600" dirty="0">
              <a:solidFill>
                <a:srgbClr val="FE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48B9D2-20B1-49C0-890C-36BB7A4F8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4038" y="6209588"/>
            <a:ext cx="5412017" cy="369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166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1_page_1-1_papillary_thyroid_carcinoma__cribriform_morular_variant_ref-2">
            <a:extLst>
              <a:ext uri="{FF2B5EF4-FFF2-40B4-BE49-F238E27FC236}">
                <a16:creationId xmlns:a16="http://schemas.microsoft.com/office/drawing/2014/main" id="{F5723F22-A7FB-458B-9DE3-CC332D6DD0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7897" r="-2" b="1318"/>
          <a:stretch/>
        </p:blipFill>
        <p:spPr bwMode="auto">
          <a:xfrm>
            <a:off x="4704584" y="15"/>
            <a:ext cx="7468956" cy="5102337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5" name="Picture 2" descr="C:\Users\vn7\Desktop\PICTURES\CMv PTC Pictures14-25082\CK5-6 3.jpg">
            <a:extLst>
              <a:ext uri="{FF2B5EF4-FFF2-40B4-BE49-F238E27FC236}">
                <a16:creationId xmlns:a16="http://schemas.microsoft.com/office/drawing/2014/main" id="{36D62FFF-B2BA-446B-BCB7-756A0BDF4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4091" r="2" b="5829"/>
          <a:stretch/>
        </p:blipFill>
        <p:spPr bwMode="auto">
          <a:xfrm>
            <a:off x="11072535" y="5184650"/>
            <a:ext cx="7215465" cy="5102352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83DAC7-8092-46BD-B43D-9CE28CDC1F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96" r="2" b="9282"/>
          <a:stretch/>
        </p:blipFill>
        <p:spPr>
          <a:xfrm>
            <a:off x="4784143" y="5184648"/>
            <a:ext cx="7388219" cy="5102352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162820" name="AutoShape 4">
            <a:extLst>
              <a:ext uri="{FF2B5EF4-FFF2-40B4-BE49-F238E27FC236}">
                <a16:creationId xmlns:a16="http://schemas.microsoft.com/office/drawing/2014/main" id="{BF9C0258-F91A-49A4-9F76-7AA3D1BB5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23" y="109744"/>
            <a:ext cx="4990919" cy="2907302"/>
          </a:xfrm>
          <a:prstGeom prst="flowChartAlternateProcess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pPr defTabSz="1371600">
              <a:lnSpc>
                <a:spcPct val="90000"/>
              </a:lnSpc>
              <a:spcAft>
                <a:spcPts val="900"/>
              </a:spcAft>
              <a:defRPr/>
            </a:pPr>
            <a:r>
              <a:rPr lang="en-US" sz="42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/>
              </a:rPr>
              <a:t>Cribriform-Morular </a:t>
            </a:r>
          </a:p>
          <a:p>
            <a:pPr defTabSz="1371600">
              <a:lnSpc>
                <a:spcPct val="90000"/>
              </a:lnSpc>
              <a:spcAft>
                <a:spcPts val="900"/>
              </a:spcAft>
              <a:defRPr/>
            </a:pPr>
            <a:r>
              <a:rPr lang="en-US" sz="42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/>
              </a:rPr>
              <a:t>Thyroid Carcinoma</a:t>
            </a:r>
          </a:p>
        </p:txBody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EDAF9B4E-00C3-4576-B770-F569BC54AD6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" y="2551184"/>
            <a:ext cx="5715002" cy="7735817"/>
          </a:xfrm>
        </p:spPr>
        <p:txBody>
          <a:bodyPr vert="horz" lIns="137160" tIns="68580" rIns="137160" bIns="68580" rtlCol="0">
            <a:normAutofit fontScale="92500"/>
          </a:bodyPr>
          <a:lstStyle/>
          <a:p>
            <a:pPr>
              <a:defRPr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FAP-associated thyroid carcinoma: 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 distinct type of follicular cell neoplasms</a:t>
            </a:r>
          </a:p>
          <a:p>
            <a:pPr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First described in 1994</a:t>
            </a:r>
          </a:p>
          <a:p>
            <a:pPr lvl="3">
              <a:defRPr/>
            </a:pP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Harach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Williams and Williams</a:t>
            </a:r>
          </a:p>
          <a:p>
            <a:pPr lvl="1">
              <a:defRPr/>
            </a:pPr>
            <a:endParaRPr lang="en-US" dirty="0"/>
          </a:p>
          <a:p>
            <a:pPr>
              <a:defRPr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Papillary Thyroid Carcinoma, Cribriform Morular Variant</a:t>
            </a:r>
          </a:p>
          <a:p>
            <a:pPr lvl="1"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WHO 2017</a:t>
            </a:r>
          </a:p>
          <a:p>
            <a:pPr>
              <a:defRPr/>
            </a:pP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Cribriform Morular Thyroid Carcinoma</a:t>
            </a:r>
          </a:p>
          <a:p>
            <a:pPr lvl="1"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WHO 2022</a:t>
            </a:r>
          </a:p>
        </p:txBody>
      </p:sp>
      <p:pic>
        <p:nvPicPr>
          <p:cNvPr id="14" name="Picture 2" descr="Picture10">
            <a:extLst>
              <a:ext uri="{FF2B5EF4-FFF2-40B4-BE49-F238E27FC236}">
                <a16:creationId xmlns:a16="http://schemas.microsoft.com/office/drawing/2014/main" id="{8F688246-24D2-4E3D-8A3E-AED1373FC2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t="5268" r="-1" b="-1"/>
          <a:stretch/>
        </p:blipFill>
        <p:spPr bwMode="auto">
          <a:xfrm>
            <a:off x="11106558" y="15"/>
            <a:ext cx="7181442" cy="5102337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876960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8839" y="959371"/>
            <a:ext cx="14750322" cy="2268996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6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Familial Tumor Syndromes Characterized by </a:t>
            </a:r>
            <a:br>
              <a:rPr lang="en-US" altLang="en-US" sz="60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n-US" sz="6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Preponderance of Non-thyroidal Tumors:</a:t>
            </a:r>
            <a:br>
              <a:rPr lang="en-US" altLang="en-US" sz="60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n-US" sz="6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Familial Adenomatous Polyposis (FAP) Syndrome</a:t>
            </a:r>
            <a:br>
              <a:rPr lang="en-US" altLang="en-US" sz="33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sz="3300" dirty="0">
              <a:solidFill>
                <a:srgbClr val="FFFFFF"/>
              </a:solidFill>
            </a:endParaRPr>
          </a:p>
        </p:txBody>
      </p:sp>
      <p:graphicFrame>
        <p:nvGraphicFramePr>
          <p:cNvPr id="61443" name="Rectangle 3">
            <a:extLst>
              <a:ext uri="{FF2B5EF4-FFF2-40B4-BE49-F238E27FC236}">
                <a16:creationId xmlns:a16="http://schemas.microsoft.com/office/drawing/2014/main" id="{868B7309-E281-4500-BEF2-64D70EA1B5C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3776600"/>
          <a:ext cx="18288000" cy="6369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63293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Desktop items  October 2013\AMIRSYS\FAP\8_page_4-6_familial_adenomatous_polyposis_ref-14.png"/>
          <p:cNvPicPr>
            <a:picLocks noChangeAspect="1" noChangeArrowheads="1"/>
          </p:cNvPicPr>
          <p:nvPr/>
        </p:nvPicPr>
        <p:blipFill rotWithShape="1">
          <a:blip r:embed="rId2" cstate="print"/>
          <a:srcRect t="29692" b="14058"/>
          <a:stretch/>
        </p:blipFill>
        <p:spPr bwMode="auto">
          <a:xfrm>
            <a:off x="30" y="15"/>
            <a:ext cx="18287970" cy="1028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341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852" name="Rectangle 163851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54" name="Rectangle 163853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957773" y="958920"/>
            <a:ext cx="10287000" cy="836916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56" name="Rectangle 163855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89809" y="592809"/>
            <a:ext cx="9519314" cy="836412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58" name="Rectangle 163857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293361" y="4228451"/>
            <a:ext cx="3752969" cy="836412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3860" name="Rectangle 163859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7503" y="1279190"/>
            <a:ext cx="10287002" cy="772861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62" name="Oval 163861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228130" y="1692746"/>
            <a:ext cx="6477455" cy="6477455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9594" y="880282"/>
            <a:ext cx="6345150" cy="5081246"/>
          </a:xfrm>
        </p:spPr>
        <p:txBody>
          <a:bodyPr anchor="b">
            <a:normAutofit/>
          </a:bodyPr>
          <a:lstStyle/>
          <a:p>
            <a:pPr algn="r"/>
            <a:br>
              <a:rPr lang="en-US" altLang="en-US" sz="6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n-US" sz="6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Familial Adenomatous Polyposis (FAP) Syndrome</a:t>
            </a:r>
            <a:br>
              <a:rPr lang="en-US" altLang="en-US" sz="6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sz="6000">
              <a:solidFill>
                <a:srgbClr val="FFFFFF"/>
              </a:solidFill>
            </a:endParaRPr>
          </a:p>
        </p:txBody>
      </p:sp>
      <p:sp>
        <p:nvSpPr>
          <p:cNvPr id="163847" name="Rectangle 7"/>
          <p:cNvSpPr>
            <a:spLocks noGrp="1" noChangeArrowheads="1"/>
          </p:cNvSpPr>
          <p:nvPr>
            <p:ph idx="1"/>
          </p:nvPr>
        </p:nvSpPr>
        <p:spPr>
          <a:xfrm>
            <a:off x="8889929" y="242595"/>
            <a:ext cx="8614300" cy="9610531"/>
          </a:xfrm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rgbClr val="0000CC"/>
                    </a:gs>
                    <a:gs pos="100000">
                      <a:srgbClr val="00005E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</a:extLst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5400" dirty="0"/>
              <a:t>Multiple colonic polyps</a:t>
            </a:r>
          </a:p>
          <a:p>
            <a:pPr>
              <a:defRPr/>
            </a:pPr>
            <a:r>
              <a:rPr lang="en-US" sz="5400" dirty="0"/>
              <a:t>Extracolonic manifestations:</a:t>
            </a:r>
          </a:p>
          <a:p>
            <a:pPr lvl="1">
              <a:defRPr/>
            </a:pPr>
            <a:r>
              <a:rPr lang="en-US" sz="5400" dirty="0"/>
              <a:t>Osteomas</a:t>
            </a:r>
          </a:p>
          <a:p>
            <a:pPr lvl="1">
              <a:defRPr/>
            </a:pPr>
            <a:r>
              <a:rPr lang="en-US" sz="5400" dirty="0"/>
              <a:t>Epidermal cysts</a:t>
            </a:r>
          </a:p>
          <a:p>
            <a:pPr lvl="1">
              <a:defRPr/>
            </a:pPr>
            <a:r>
              <a:rPr lang="en-US" sz="5400" dirty="0"/>
              <a:t>Desmoid tumors</a:t>
            </a:r>
          </a:p>
          <a:p>
            <a:pPr lvl="1">
              <a:defRPr/>
            </a:pPr>
            <a:r>
              <a:rPr lang="en-US" sz="5400" dirty="0"/>
              <a:t>Congenital hypertrophy of retinal pigmented epithelium</a:t>
            </a:r>
          </a:p>
          <a:p>
            <a:pPr lvl="1">
              <a:defRPr/>
            </a:pPr>
            <a:r>
              <a:rPr lang="en-US" sz="5400" dirty="0"/>
              <a:t>Hepatoblastomas</a:t>
            </a:r>
          </a:p>
          <a:p>
            <a:pPr lvl="1"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Thyroid tumors</a:t>
            </a:r>
          </a:p>
          <a:p>
            <a:pPr>
              <a:defRPr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6758465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Desktop items  October 2013\AMIRSYS\FAP\1_page_1-1_familial_adenomatous_polyposis_ref-1.png"/>
          <p:cNvPicPr>
            <a:picLocks noChangeAspect="1" noChangeArrowheads="1"/>
          </p:cNvPicPr>
          <p:nvPr/>
        </p:nvPicPr>
        <p:blipFill rotWithShape="1">
          <a:blip r:embed="rId2" cstate="print"/>
          <a:srcRect r="3574" b="2"/>
          <a:stretch/>
        </p:blipFill>
        <p:spPr bwMode="auto">
          <a:xfrm>
            <a:off x="965203" y="965201"/>
            <a:ext cx="8058149" cy="8356599"/>
          </a:xfrm>
          <a:prstGeom prst="rect">
            <a:avLst/>
          </a:prstGeom>
          <a:noFill/>
        </p:spPr>
      </p:pic>
      <p:pic>
        <p:nvPicPr>
          <p:cNvPr id="62467" name="Picture 4" descr="Gross_BS-07-46525_B_Colon_002_5512040_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9936" b="-1"/>
          <a:stretch/>
        </p:blipFill>
        <p:spPr bwMode="auto">
          <a:xfrm>
            <a:off x="9264648" y="965201"/>
            <a:ext cx="8058150" cy="835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542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F197D-D7A7-6979-82B0-ACA9028544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300" dirty="0">
                <a:solidFill>
                  <a:schemeClr val="bg1"/>
                </a:solidFill>
              </a:rPr>
              <a:t>5</a:t>
            </a:r>
            <a:r>
              <a:rPr lang="en-US" sz="6300" baseline="30000" dirty="0">
                <a:solidFill>
                  <a:schemeClr val="bg1"/>
                </a:solidFill>
              </a:rPr>
              <a:t>th</a:t>
            </a:r>
            <a:r>
              <a:rPr lang="en-US" sz="6300" dirty="0">
                <a:solidFill>
                  <a:schemeClr val="bg1"/>
                </a:solidFill>
              </a:rPr>
              <a:t> Edition WHO Classification of Endocrine and Neuroendocrine Tumors</a:t>
            </a:r>
            <a:br>
              <a:rPr lang="en-US" dirty="0"/>
            </a:br>
            <a:r>
              <a:rPr lang="en-US" dirty="0"/>
              <a:t>WHO Blue Book Online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376AD-5989-0C46-813A-75FC4ABDA0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0125" y="5608320"/>
            <a:ext cx="16287750" cy="2356116"/>
          </a:xfrm>
        </p:spPr>
        <p:txBody>
          <a:bodyPr/>
          <a:lstStyle/>
          <a:p>
            <a:r>
              <a:rPr lang="en-US" sz="6600" i="1" u="sng" dirty="0"/>
              <a:t>tumourclassification.iarc.who.int</a:t>
            </a:r>
            <a:endParaRPr lang="en-US" sz="6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860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11957"/>
            <a:ext cx="12344400" cy="1714500"/>
          </a:xfrm>
          <a:noFill/>
        </p:spPr>
        <p:txBody>
          <a:bodyPr/>
          <a:lstStyle/>
          <a:p>
            <a: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FAP-associated Thyroid Tumors</a:t>
            </a:r>
          </a:p>
        </p:txBody>
      </p:sp>
      <p:pic>
        <p:nvPicPr>
          <p:cNvPr id="63494" name="Picture 7" descr="Gross thyroid cut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7" r="20538"/>
          <a:stretch>
            <a:fillRect/>
          </a:stretch>
        </p:blipFill>
        <p:spPr>
          <a:xfrm>
            <a:off x="11234738" y="2400301"/>
            <a:ext cx="7053263" cy="6788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3490" name="Rectangle 3"/>
          <p:cNvSpPr>
            <a:spLocks noChangeArrowheads="1"/>
          </p:cNvSpPr>
          <p:nvPr/>
        </p:nvSpPr>
        <p:spPr bwMode="auto">
          <a:xfrm>
            <a:off x="2971800" y="2400302"/>
            <a:ext cx="123444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20000"/>
              </a:spcBef>
              <a:buFontTx/>
              <a:buChar char="•"/>
            </a:pPr>
            <a:endParaRPr lang="en-US" altLang="en-US" sz="4800" b="0">
              <a:latin typeface="Arial" panose="020B0604020202020204" pitchFamily="34" charset="0"/>
            </a:endParaRPr>
          </a:p>
        </p:txBody>
      </p:sp>
      <p:sp>
        <p:nvSpPr>
          <p:cNvPr id="63491" name="Rectangle 4"/>
          <p:cNvSpPr>
            <a:spLocks noChangeArrowheads="1"/>
          </p:cNvSpPr>
          <p:nvPr/>
        </p:nvSpPr>
        <p:spPr bwMode="auto">
          <a:xfrm>
            <a:off x="2971800" y="2400302"/>
            <a:ext cx="123444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20000"/>
              </a:spcBef>
              <a:buFontTx/>
              <a:buChar char="•"/>
            </a:pPr>
            <a:endParaRPr lang="en-US" altLang="en-US" sz="4800" b="0">
              <a:latin typeface="Arial" panose="020B0604020202020204" pitchFamily="34" charset="0"/>
            </a:endParaRPr>
          </a:p>
        </p:txBody>
      </p:sp>
      <p:pic>
        <p:nvPicPr>
          <p:cNvPr id="63492" name="Picture 5" descr="Gross_BS-08-276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r="14865" b="38573"/>
          <a:stretch>
            <a:fillRect/>
          </a:stretch>
        </p:blipFill>
        <p:spPr bwMode="auto">
          <a:xfrm>
            <a:off x="2293560" y="2400300"/>
            <a:ext cx="6743700" cy="674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Rectangle 6"/>
          <p:cNvSpPr>
            <a:spLocks noChangeArrowheads="1"/>
          </p:cNvSpPr>
          <p:nvPr/>
        </p:nvSpPr>
        <p:spPr bwMode="auto">
          <a:xfrm>
            <a:off x="2971800" y="2400302"/>
            <a:ext cx="123444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20000"/>
              </a:spcBef>
              <a:buFontTx/>
              <a:buChar char="•"/>
            </a:pPr>
            <a:endParaRPr lang="en-US" altLang="en-US" sz="4800" b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8520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44"/>
          <a:stretch/>
        </p:blipFill>
        <p:spPr>
          <a:xfrm>
            <a:off x="30" y="15"/>
            <a:ext cx="18287970" cy="1028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604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7" name="Picture 5" descr="Micro c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4359" r="-1" b="-1"/>
          <a:stretch/>
        </p:blipFill>
        <p:spPr bwMode="auto">
          <a:xfrm>
            <a:off x="0" y="7509"/>
            <a:ext cx="13712586" cy="10295213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pic>
        <p:nvPicPr>
          <p:cNvPr id="192516" name="Picture 4" descr="Micro ca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7306" r="20063" b="-1"/>
          <a:stretch/>
        </p:blipFill>
        <p:spPr bwMode="auto">
          <a:xfrm>
            <a:off x="8685530" y="15"/>
            <a:ext cx="9602471" cy="10279476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6228602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7CB12739-79EA-4EE5-8BF2-6118C24FE2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5" b="10091"/>
          <a:stretch/>
        </p:blipFill>
        <p:spPr>
          <a:xfrm>
            <a:off x="30" y="1923"/>
            <a:ext cx="18287970" cy="102850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9FF540-F132-4436-A78D-47C1CA3B644B}"/>
              </a:ext>
            </a:extLst>
          </p:cNvPr>
          <p:cNvSpPr txBox="1"/>
          <p:nvPr/>
        </p:nvSpPr>
        <p:spPr>
          <a:xfrm>
            <a:off x="370704" y="185352"/>
            <a:ext cx="45040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Cribriform component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Lack of colloid</a:t>
            </a:r>
          </a:p>
        </p:txBody>
      </p:sp>
    </p:spTree>
    <p:extLst>
      <p:ext uri="{BB962C8B-B14F-4D97-AF65-F5344CB8AC3E}">
        <p14:creationId xmlns:p14="http://schemas.microsoft.com/office/powerpoint/2010/main" val="32157515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old, cabbage&#10;&#10;Description automatically generated">
            <a:extLst>
              <a:ext uri="{FF2B5EF4-FFF2-40B4-BE49-F238E27FC236}">
                <a16:creationId xmlns:a16="http://schemas.microsoft.com/office/drawing/2014/main" id="{611EF158-EEBF-4AF4-8250-B8671ECF48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5" b="13432"/>
          <a:stretch/>
        </p:blipFill>
        <p:spPr>
          <a:xfrm>
            <a:off x="30" y="1923"/>
            <a:ext cx="18287970" cy="10285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CD2C22-E949-4D7A-916A-B50DBB00D99C}"/>
              </a:ext>
            </a:extLst>
          </p:cNvPr>
          <p:cNvSpPr txBox="1"/>
          <p:nvPr/>
        </p:nvSpPr>
        <p:spPr>
          <a:xfrm>
            <a:off x="1206202" y="618575"/>
            <a:ext cx="5929826" cy="5078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Cribriform-morular Thyroid Carcinoma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8084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4B3BFA-5B33-4F01-8173-DB9F625A41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04" b="8986"/>
          <a:stretch/>
        </p:blipFill>
        <p:spPr>
          <a:xfrm>
            <a:off x="30" y="1923"/>
            <a:ext cx="18287970" cy="102850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BCE618-40AF-4E64-A288-7C233533C55F}"/>
              </a:ext>
            </a:extLst>
          </p:cNvPr>
          <p:cNvSpPr txBox="1"/>
          <p:nvPr/>
        </p:nvSpPr>
        <p:spPr>
          <a:xfrm>
            <a:off x="0" y="6840565"/>
            <a:ext cx="2882685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Beta-catenin</a:t>
            </a:r>
          </a:p>
        </p:txBody>
      </p:sp>
    </p:spTree>
    <p:extLst>
      <p:ext uri="{BB962C8B-B14F-4D97-AF65-F5344CB8AC3E}">
        <p14:creationId xmlns:p14="http://schemas.microsoft.com/office/powerpoint/2010/main" val="39114067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abric, vegetable&#10;&#10;Description automatically generated">
            <a:extLst>
              <a:ext uri="{FF2B5EF4-FFF2-40B4-BE49-F238E27FC236}">
                <a16:creationId xmlns:a16="http://schemas.microsoft.com/office/drawing/2014/main" id="{8E2359DD-A33D-4322-89D0-6A8D5F7F51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9" b="16139"/>
          <a:stretch/>
        </p:blipFill>
        <p:spPr>
          <a:xfrm>
            <a:off x="30" y="1923"/>
            <a:ext cx="18287970" cy="10285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BA8671-82EC-4999-AF71-C30110E70945}"/>
              </a:ext>
            </a:extLst>
          </p:cNvPr>
          <p:cNvSpPr txBox="1"/>
          <p:nvPr/>
        </p:nvSpPr>
        <p:spPr>
          <a:xfrm>
            <a:off x="247964" y="166754"/>
            <a:ext cx="5998377" cy="5078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Cribriform-morular Thyroid Carcinoma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045C11-33BD-4BF6-BC11-CDBF847B6660}"/>
              </a:ext>
            </a:extLst>
          </p:cNvPr>
          <p:cNvSpPr txBox="1"/>
          <p:nvPr/>
        </p:nvSpPr>
        <p:spPr>
          <a:xfrm>
            <a:off x="2594920" y="5143501"/>
            <a:ext cx="174230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Morule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3765D90-F7F6-4EB3-BBCB-9057ADF5816D}"/>
              </a:ext>
            </a:extLst>
          </p:cNvPr>
          <p:cNvSpPr/>
          <p:nvPr/>
        </p:nvSpPr>
        <p:spPr>
          <a:xfrm>
            <a:off x="4726460" y="4932402"/>
            <a:ext cx="871152" cy="5539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47139CD-8D77-4714-8E69-58EE415F2079}"/>
              </a:ext>
            </a:extLst>
          </p:cNvPr>
          <p:cNvSpPr/>
          <p:nvPr/>
        </p:nvSpPr>
        <p:spPr>
          <a:xfrm rot="10800000">
            <a:off x="13036376" y="5138348"/>
            <a:ext cx="871152" cy="5539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6C8CB-58FB-4610-B355-9E7065920530}"/>
              </a:ext>
            </a:extLst>
          </p:cNvPr>
          <p:cNvSpPr txBox="1"/>
          <p:nvPr/>
        </p:nvSpPr>
        <p:spPr>
          <a:xfrm>
            <a:off x="4748207" y="5835998"/>
            <a:ext cx="2107508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Peculiar nuclear clearing</a:t>
            </a:r>
          </a:p>
        </p:txBody>
      </p:sp>
    </p:spTree>
    <p:extLst>
      <p:ext uri="{BB962C8B-B14F-4D97-AF65-F5344CB8AC3E}">
        <p14:creationId xmlns:p14="http://schemas.microsoft.com/office/powerpoint/2010/main" val="20247236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BAAE6B-A533-4DAA-A6E3-5545A4A68E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07" b="16837"/>
          <a:stretch/>
        </p:blipFill>
        <p:spPr>
          <a:xfrm>
            <a:off x="30" y="1923"/>
            <a:ext cx="18287970" cy="102850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93EED0-F158-40C5-B4D8-27A1B7DEE2CB}"/>
              </a:ext>
            </a:extLst>
          </p:cNvPr>
          <p:cNvSpPr txBox="1"/>
          <p:nvPr/>
        </p:nvSpPr>
        <p:spPr>
          <a:xfrm>
            <a:off x="0" y="6840565"/>
            <a:ext cx="2882685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Beta-catenin</a:t>
            </a:r>
          </a:p>
        </p:txBody>
      </p:sp>
    </p:spTree>
    <p:extLst>
      <p:ext uri="{BB962C8B-B14F-4D97-AF65-F5344CB8AC3E}">
        <p14:creationId xmlns:p14="http://schemas.microsoft.com/office/powerpoint/2010/main" val="34046998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47" r="4556" b="-1"/>
          <a:stretch/>
        </p:blipFill>
        <p:spPr>
          <a:xfrm>
            <a:off x="965203" y="965201"/>
            <a:ext cx="8058149" cy="8356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2" r="9711" b="-1"/>
          <a:stretch/>
        </p:blipFill>
        <p:spPr>
          <a:xfrm>
            <a:off x="9264648" y="965201"/>
            <a:ext cx="8058150" cy="83565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1" y="8153401"/>
            <a:ext cx="28702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Keratin 5/6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86703" y="7692082"/>
            <a:ext cx="25207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CD5</a:t>
            </a:r>
          </a:p>
        </p:txBody>
      </p:sp>
    </p:spTree>
    <p:extLst>
      <p:ext uri="{BB962C8B-B14F-4D97-AF65-F5344CB8AC3E}">
        <p14:creationId xmlns:p14="http://schemas.microsoft.com/office/powerpoint/2010/main" val="24973008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199CC-626D-4546-9417-A12581488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19" y="3034854"/>
            <a:ext cx="5489666" cy="4231362"/>
          </a:xfrm>
        </p:spPr>
        <p:txBody>
          <a:bodyPr>
            <a:normAutofit/>
          </a:bodyPr>
          <a:lstStyle/>
          <a:p>
            <a:r>
              <a:rPr lang="en-US" altLang="en-US" sz="555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Cribriform-Morular Thyroid Carcinoma</a:t>
            </a:r>
            <a:br>
              <a:rPr lang="en-US" altLang="en-US" sz="55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sz="5550" dirty="0">
              <a:solidFill>
                <a:srgbClr val="FFFFFF"/>
              </a:solidFill>
            </a:endParaRPr>
          </a:p>
        </p:txBody>
      </p:sp>
      <p:graphicFrame>
        <p:nvGraphicFramePr>
          <p:cNvPr id="68611" name="Rectangle 2">
            <a:extLst>
              <a:ext uri="{FF2B5EF4-FFF2-40B4-BE49-F238E27FC236}">
                <a16:creationId xmlns:a16="http://schemas.microsoft.com/office/drawing/2014/main" id="{86AD0EAC-098B-44F8-92EA-F0943C78C71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750629" y="174171"/>
          <a:ext cx="10537371" cy="10112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1041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3246" y="1351222"/>
            <a:ext cx="1139427" cy="856644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6656" y="949748"/>
            <a:ext cx="723981" cy="828212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32" y="955085"/>
            <a:ext cx="6000093" cy="78866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B77EF-3CE0-4656-8501-4965353F6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309" y="1473408"/>
            <a:ext cx="5082629" cy="684145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5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 Edition WHO Classification of Endocrine and Neuroendocrine Tumors: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7950" b="1" dirty="0">
                <a:solidFill>
                  <a:srgbClr val="FFFFFF"/>
                </a:solidFill>
              </a:rPr>
              <a:t>Goal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52674" y="2028453"/>
            <a:ext cx="9983396" cy="78774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32485-F434-463C-B497-04F2FD8A0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2794" y="2579428"/>
            <a:ext cx="8923247" cy="650194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6000" dirty="0">
                <a:solidFill>
                  <a:srgbClr val="FEFFFF"/>
                </a:solidFill>
              </a:rPr>
              <a:t>To improve patient care and cancer prevention, by producing a definitive, </a:t>
            </a:r>
            <a:r>
              <a:rPr lang="en-US" sz="6000" u="sng" dirty="0">
                <a:solidFill>
                  <a:srgbClr val="FEFFFF"/>
                </a:solidFill>
              </a:rPr>
              <a:t>evidence-based</a:t>
            </a:r>
            <a:r>
              <a:rPr lang="en-US" sz="6000" dirty="0">
                <a:solidFill>
                  <a:srgbClr val="FEFFFF"/>
                </a:solidFill>
              </a:rPr>
              <a:t> classification of all tumor types, to enable diagnosis and research worldwide</a:t>
            </a:r>
          </a:p>
        </p:txBody>
      </p:sp>
    </p:spTree>
    <p:extLst>
      <p:ext uri="{BB962C8B-B14F-4D97-AF65-F5344CB8AC3E}">
        <p14:creationId xmlns:p14="http://schemas.microsoft.com/office/powerpoint/2010/main" val="23982802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8700018" y="270308"/>
            <a:ext cx="7466964" cy="2181077"/>
          </a:xfrm>
        </p:spPr>
        <p:txBody>
          <a:bodyPr>
            <a:normAutofit/>
          </a:bodyPr>
          <a:lstStyle/>
          <a:p>
            <a:r>
              <a:rPr lang="en-US" altLang="en-US" sz="60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Useful Pathological Criteria: </a:t>
            </a:r>
            <a:r>
              <a:rPr lang="en-US" altLang="en-US" sz="6000" b="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CMvPTC</a:t>
            </a:r>
            <a:endParaRPr lang="en-US" altLang="en-US" sz="6000" b="1" dirty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" name="Picture 3" descr="image-pool_4_papillary_thyroid_carcinoma__cribriform_morular_variant_ref-70.png"/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2436" r="11847"/>
          <a:stretch/>
        </p:blipFill>
        <p:spPr bwMode="auto">
          <a:xfrm>
            <a:off x="31" y="1360847"/>
            <a:ext cx="7257032" cy="7595607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7652904" y="3632523"/>
            <a:ext cx="10006446" cy="6280404"/>
          </a:xfrm>
        </p:spPr>
        <p:txBody>
          <a:bodyPr rtlCol="0" anchor="ctr">
            <a:normAutofit lnSpcReduction="10000"/>
          </a:bodyPr>
          <a:lstStyle/>
          <a:p>
            <a:pPr>
              <a:buNone/>
              <a:defRPr/>
            </a:pPr>
            <a:r>
              <a:rPr lang="en-US" sz="4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" charset="-128"/>
              </a:rPr>
              <a:t>Sporadic CMV-PTC</a:t>
            </a:r>
          </a:p>
          <a:p>
            <a:pPr>
              <a:defRPr/>
            </a:pPr>
            <a:r>
              <a:rPr lang="en-US" sz="4800" dirty="0">
                <a:solidFill>
                  <a:srgbClr val="000000"/>
                </a:solidFill>
                <a:ea typeface="ＭＳ Ｐゴシック" pitchFamily="-1" charset="-128"/>
              </a:rPr>
              <a:t>Rare </a:t>
            </a:r>
          </a:p>
          <a:p>
            <a:pPr>
              <a:defRPr/>
            </a:pPr>
            <a:r>
              <a:rPr lang="en-US" sz="4800" dirty="0">
                <a:solidFill>
                  <a:srgbClr val="000000"/>
                </a:solidFill>
                <a:ea typeface="ＭＳ Ｐゴシック" pitchFamily="-1" charset="-128"/>
              </a:rPr>
              <a:t>Unifocal</a:t>
            </a:r>
          </a:p>
          <a:p>
            <a:pPr>
              <a:defRPr/>
            </a:pPr>
            <a:r>
              <a:rPr lang="en-US" sz="4800" dirty="0">
                <a:solidFill>
                  <a:srgbClr val="000000"/>
                </a:solidFill>
                <a:ea typeface="ＭＳ Ｐゴシック" pitchFamily="-1" charset="-128"/>
              </a:rPr>
              <a:t>Larger tumor than familial</a:t>
            </a:r>
          </a:p>
          <a:p>
            <a:pPr>
              <a:defRPr/>
            </a:pPr>
            <a:r>
              <a:rPr lang="en-US" sz="4800" dirty="0">
                <a:solidFill>
                  <a:srgbClr val="000000"/>
                </a:solidFill>
                <a:ea typeface="ＭＳ Ｐゴシック" pitchFamily="-1" charset="-128"/>
              </a:rPr>
              <a:t>Positive stain for beta-catenin</a:t>
            </a:r>
          </a:p>
          <a:p>
            <a:pPr>
              <a:defRPr/>
            </a:pPr>
            <a:r>
              <a:rPr lang="en-US" sz="4800" dirty="0">
                <a:solidFill>
                  <a:srgbClr val="000000"/>
                </a:solidFill>
                <a:ea typeface="ＭＳ Ｐゴシック" pitchFamily="-1" charset="-128"/>
              </a:rPr>
              <a:t>Sporadic case of CMV-PTC have somatic but not germline mutation in </a:t>
            </a:r>
            <a:r>
              <a:rPr lang="en-US" sz="4800" i="1" dirty="0">
                <a:solidFill>
                  <a:srgbClr val="000000"/>
                </a:solidFill>
                <a:ea typeface="ＭＳ Ｐゴシック" pitchFamily="-1" charset="-128"/>
              </a:rPr>
              <a:t>APC</a:t>
            </a:r>
            <a:r>
              <a:rPr lang="en-US" sz="4800" dirty="0">
                <a:solidFill>
                  <a:srgbClr val="000000"/>
                </a:solidFill>
                <a:ea typeface="ＭＳ Ｐゴシック" pitchFamily="-1" charset="-128"/>
              </a:rPr>
              <a:t> gene</a:t>
            </a:r>
          </a:p>
          <a:p>
            <a:pPr>
              <a:buNone/>
              <a:defRPr/>
            </a:pPr>
            <a:endParaRPr lang="en-US" sz="3000" dirty="0">
              <a:solidFill>
                <a:srgbClr val="000000"/>
              </a:solidFill>
              <a:ea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24590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>
          <a:xfrm>
            <a:off x="1207008" y="1204433"/>
            <a:ext cx="7466964" cy="2181077"/>
          </a:xfrm>
        </p:spPr>
        <p:txBody>
          <a:bodyPr>
            <a:normAutofit/>
          </a:bodyPr>
          <a:lstStyle/>
          <a:p>
            <a:r>
              <a:rPr lang="en-US" altLang="en-US" sz="465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Cribriform Morular Variant of Papillary Thyroid Carcinoma: Prognosis</a:t>
            </a:r>
          </a:p>
        </p:txBody>
      </p:sp>
      <p:pic>
        <p:nvPicPr>
          <p:cNvPr id="74756" name="Picture 5" descr="Wall of Trachea CMV PTC 4"/>
          <p:cNvPicPr>
            <a:picLocks noChangeAspect="1" noChangeArrowheads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" r="1" b="23273"/>
          <a:stretch/>
        </p:blipFill>
        <p:spPr bwMode="auto">
          <a:xfrm>
            <a:off x="9949071" y="2"/>
            <a:ext cx="5512131" cy="3160398"/>
          </a:xfrm>
          <a:custGeom>
            <a:avLst/>
            <a:gdLst>
              <a:gd name="connsiteX0" fmla="*/ 21954 w 3674754"/>
              <a:gd name="connsiteY0" fmla="*/ 0 h 2106932"/>
              <a:gd name="connsiteX1" fmla="*/ 3652800 w 3674754"/>
              <a:gd name="connsiteY1" fmla="*/ 0 h 2106932"/>
              <a:gd name="connsiteX2" fmla="*/ 3665268 w 3674754"/>
              <a:gd name="connsiteY2" fmla="*/ 81694 h 2106932"/>
              <a:gd name="connsiteX3" fmla="*/ 3674754 w 3674754"/>
              <a:gd name="connsiteY3" fmla="*/ 269555 h 2106932"/>
              <a:gd name="connsiteX4" fmla="*/ 1837377 w 3674754"/>
              <a:gd name="connsiteY4" fmla="*/ 2106932 h 2106932"/>
              <a:gd name="connsiteX5" fmla="*/ 0 w 3674754"/>
              <a:gd name="connsiteY5" fmla="*/ 269555 h 2106932"/>
              <a:gd name="connsiteX6" fmla="*/ 9486 w 3674754"/>
              <a:gd name="connsiteY6" fmla="*/ 81694 h 210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Rectangle 3"/>
          <p:cNvSpPr>
            <a:spLocks noGrp="1" noChangeArrowheads="1"/>
          </p:cNvSpPr>
          <p:nvPr>
            <p:ph idx="1"/>
          </p:nvPr>
        </p:nvSpPr>
        <p:spPr>
          <a:xfrm>
            <a:off x="1206411" y="4584353"/>
            <a:ext cx="7466964" cy="551707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altLang="en-US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Familial: 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-Multiple, bilateral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-Excellent prognosis</a:t>
            </a:r>
          </a:p>
          <a:p>
            <a:endParaRPr lang="en-US" altLang="en-US" sz="30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74755" name="Picture 4" descr="14_page_5-6_papillary_thyroid_carcinoma__cribriform_morular_variant_ref-49"/>
          <p:cNvPicPr>
            <a:picLocks noChangeAspect="1" noChangeArrowheads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5" r="3" b="13480"/>
          <a:stretch/>
        </p:blipFill>
        <p:spPr bwMode="auto">
          <a:xfrm>
            <a:off x="11098989" y="4629311"/>
            <a:ext cx="7189011" cy="5671902"/>
          </a:xfrm>
          <a:custGeom>
            <a:avLst/>
            <a:gdLst>
              <a:gd name="connsiteX0" fmla="*/ 2554615 w 4792674"/>
              <a:gd name="connsiteY0" fmla="*/ 0 h 3781268"/>
              <a:gd name="connsiteX1" fmla="*/ 4672942 w 4792674"/>
              <a:gd name="connsiteY1" fmla="*/ 1126306 h 3781268"/>
              <a:gd name="connsiteX2" fmla="*/ 4792674 w 4792674"/>
              <a:gd name="connsiteY2" fmla="*/ 1323391 h 3781268"/>
              <a:gd name="connsiteX3" fmla="*/ 4792674 w 4792674"/>
              <a:gd name="connsiteY3" fmla="*/ 3781268 h 3781268"/>
              <a:gd name="connsiteX4" fmla="*/ 313779 w 4792674"/>
              <a:gd name="connsiteY4" fmla="*/ 3781268 h 3781268"/>
              <a:gd name="connsiteX5" fmla="*/ 308328 w 4792674"/>
              <a:gd name="connsiteY5" fmla="*/ 3772297 h 3781268"/>
              <a:gd name="connsiteX6" fmla="*/ 0 w 4792674"/>
              <a:gd name="connsiteY6" fmla="*/ 2554615 h 3781268"/>
              <a:gd name="connsiteX7" fmla="*/ 2554615 w 4792674"/>
              <a:gd name="connsiteY7" fmla="*/ 0 h 378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2674" h="3781268">
                <a:moveTo>
                  <a:pt x="2554615" y="0"/>
                </a:moveTo>
                <a:cubicBezTo>
                  <a:pt x="3436412" y="0"/>
                  <a:pt x="4213859" y="446774"/>
                  <a:pt x="4672942" y="1126306"/>
                </a:cubicBezTo>
                <a:lnTo>
                  <a:pt x="4792674" y="1323391"/>
                </a:lnTo>
                <a:lnTo>
                  <a:pt x="4792674" y="3781268"/>
                </a:lnTo>
                <a:lnTo>
                  <a:pt x="313779" y="3781268"/>
                </a:lnTo>
                <a:lnTo>
                  <a:pt x="308328" y="3772297"/>
                </a:lnTo>
                <a:cubicBezTo>
                  <a:pt x="111694" y="3410325"/>
                  <a:pt x="0" y="2995514"/>
                  <a:pt x="0" y="2554615"/>
                </a:cubicBezTo>
                <a:cubicBezTo>
                  <a:pt x="0" y="1143740"/>
                  <a:pt x="1143740" y="0"/>
                  <a:pt x="255461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7097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569" y="871152"/>
            <a:ext cx="12807777" cy="921196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328350" y="85488"/>
            <a:ext cx="151679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dirty="0">
                <a:solidFill>
                  <a:srgbClr val="033A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FAP-associated Thyroid Tumors: Pathologists’ Role</a:t>
            </a:r>
            <a:endParaRPr lang="en-US" sz="5400" dirty="0">
              <a:solidFill>
                <a:srgbClr val="033A93"/>
              </a:solidFill>
            </a:endParaRPr>
          </a:p>
        </p:txBody>
      </p:sp>
      <p:sp>
        <p:nvSpPr>
          <p:cNvPr id="4" name="Alternate Process 3">
            <a:extLst>
              <a:ext uri="{FF2B5EF4-FFF2-40B4-BE49-F238E27FC236}">
                <a16:creationId xmlns:a16="http://schemas.microsoft.com/office/drawing/2014/main" id="{4CFDE9DB-7589-FD78-C893-93CE517C7A78}"/>
              </a:ext>
            </a:extLst>
          </p:cNvPr>
          <p:cNvSpPr/>
          <p:nvPr/>
        </p:nvSpPr>
        <p:spPr>
          <a:xfrm>
            <a:off x="9803567" y="8889168"/>
            <a:ext cx="5081666" cy="48171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lternate Process 4">
            <a:extLst>
              <a:ext uri="{FF2B5EF4-FFF2-40B4-BE49-F238E27FC236}">
                <a16:creationId xmlns:a16="http://schemas.microsoft.com/office/drawing/2014/main" id="{FF884E4E-3277-6B26-DDD0-15B6044E5556}"/>
              </a:ext>
            </a:extLst>
          </p:cNvPr>
          <p:cNvSpPr/>
          <p:nvPr/>
        </p:nvSpPr>
        <p:spPr>
          <a:xfrm>
            <a:off x="3013023" y="9370878"/>
            <a:ext cx="2188564" cy="447679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971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3246" y="1351222"/>
            <a:ext cx="1139427" cy="856644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6656" y="949748"/>
            <a:ext cx="723981" cy="828212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32" y="955085"/>
            <a:ext cx="6000093" cy="78866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2AB2D0-CFD7-4B55-BE9E-03FD9F616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309" y="1473408"/>
            <a:ext cx="5082629" cy="6841455"/>
          </a:xfrm>
        </p:spPr>
        <p:txBody>
          <a:bodyPr>
            <a:normAutofit/>
          </a:bodyPr>
          <a:lstStyle/>
          <a:p>
            <a:r>
              <a:rPr lang="en-US" sz="5550">
                <a:solidFill>
                  <a:srgbClr val="FFFFFF"/>
                </a:solidFill>
              </a:rPr>
              <a:t>2022 WHO Endocrine And Neuroendocrine Tumors: Thyroid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52674" y="2028453"/>
            <a:ext cx="9983396" cy="78774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CBAA1-AE5D-422E-8A22-13A1F6E38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1286" y="2028453"/>
            <a:ext cx="9983396" cy="78774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5400" b="1" u="sng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Thymic tumors within the thyroid</a:t>
            </a:r>
          </a:p>
          <a:p>
            <a:r>
              <a:rPr lang="en-US" sz="5400" dirty="0">
                <a:solidFill>
                  <a:srgbClr val="FEFFFF"/>
                </a:solidFill>
              </a:rPr>
              <a:t>Thymoma family	</a:t>
            </a:r>
          </a:p>
          <a:p>
            <a:r>
              <a:rPr lang="en-US" sz="5400" dirty="0">
                <a:solidFill>
                  <a:srgbClr val="FEFFFF"/>
                </a:solidFill>
              </a:rPr>
              <a:t>Spindle epithelial tumour with thymus-like elements	</a:t>
            </a:r>
          </a:p>
          <a:p>
            <a:r>
              <a:rPr lang="en-US" sz="5400" dirty="0">
                <a:solidFill>
                  <a:srgbClr val="FEFFFF"/>
                </a:solidFill>
              </a:rPr>
              <a:t>Thymic carcinoma family	</a:t>
            </a:r>
          </a:p>
          <a:p>
            <a:pPr marL="0" indent="0">
              <a:buNone/>
            </a:pPr>
            <a:r>
              <a:rPr lang="en-US" sz="5400" b="1" u="sng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Embryonal thyroid neoplasms</a:t>
            </a:r>
          </a:p>
          <a:p>
            <a:r>
              <a:rPr lang="en-US" sz="5400" dirty="0">
                <a:solidFill>
                  <a:srgbClr val="FEFFFF"/>
                </a:solidFill>
              </a:rPr>
              <a:t>Thyroblastoma</a:t>
            </a:r>
          </a:p>
        </p:txBody>
      </p:sp>
    </p:spTree>
    <p:extLst>
      <p:ext uri="{BB962C8B-B14F-4D97-AF65-F5344CB8AC3E}">
        <p14:creationId xmlns:p14="http://schemas.microsoft.com/office/powerpoint/2010/main" val="31877726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3246" y="1351222"/>
            <a:ext cx="1139427" cy="856644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6656" y="949748"/>
            <a:ext cx="723981" cy="828212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32" y="955085"/>
            <a:ext cx="6000093" cy="78866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2AB2D0-CFD7-4B55-BE9E-03FD9F616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309" y="1473408"/>
            <a:ext cx="5082629" cy="6841455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Embryonal Thyroid Neoplasms</a:t>
            </a:r>
            <a:br>
              <a:rPr lang="en-US" sz="60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60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5550" dirty="0">
              <a:solidFill>
                <a:srgbClr val="FFFFFF"/>
              </a:solidFill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52674" y="2028453"/>
            <a:ext cx="9983396" cy="78774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CBAA1-AE5D-422E-8A22-13A1F6E38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1286" y="2028453"/>
            <a:ext cx="9983396" cy="78774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900" dirty="0">
                <a:solidFill>
                  <a:srgbClr val="FEFFFF"/>
                </a:solidFill>
              </a:rPr>
              <a:t>Thyroblastoma</a:t>
            </a:r>
            <a:endParaRPr lang="en-US" sz="54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8015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3246" y="1351222"/>
            <a:ext cx="1139427" cy="856644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6656" y="949748"/>
            <a:ext cx="723981" cy="828212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32" y="955085"/>
            <a:ext cx="6000093" cy="78866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F42D4F-EC25-4F3B-B160-FE7FAA97A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309" y="1473408"/>
            <a:ext cx="5082629" cy="6841455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Thyroblastoma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52674" y="2028453"/>
            <a:ext cx="9983396" cy="78774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F1178-256B-4C1D-95C8-94FB59FDF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402" y="2324748"/>
            <a:ext cx="9730976" cy="711372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FEFFFF"/>
                </a:solidFill>
                <a:latin typeface="Arial" panose="020B0604020202020204" pitchFamily="34" charset="0"/>
              </a:rPr>
              <a:t>Thyroblastoma is an embryonal high-grade thyroid neoplasm composed of primitive thyroid-like follicular cells surrounded by a primitive small cell component and mesenchymal stroma with variable differentiation (WHO 2022)</a:t>
            </a:r>
            <a:endParaRPr lang="en-US" sz="54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480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8" b="15076"/>
          <a:stretch/>
        </p:blipFill>
        <p:spPr>
          <a:xfrm>
            <a:off x="30" y="15"/>
            <a:ext cx="18287970" cy="102869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175863-2424-41B9-AE3D-18B30C20AD92}"/>
              </a:ext>
            </a:extLst>
          </p:cNvPr>
          <p:cNvSpPr txBox="1"/>
          <p:nvPr/>
        </p:nvSpPr>
        <p:spPr>
          <a:xfrm>
            <a:off x="1594022" y="523196"/>
            <a:ext cx="15217346" cy="5909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1371600">
              <a:lnSpc>
                <a:spcPct val="90000"/>
              </a:lnSpc>
              <a:spcBef>
                <a:spcPts val="1500"/>
              </a:spcBef>
              <a:defRPr/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</a:rPr>
              <a:t>Fetal-type primitive-appearing thyroid follicles and fetal-type glands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60E6AE-4FF1-4E4A-BCF6-95D662C4D88A}"/>
              </a:ext>
            </a:extLst>
          </p:cNvPr>
          <p:cNvSpPr txBox="1"/>
          <p:nvPr/>
        </p:nvSpPr>
        <p:spPr>
          <a:xfrm>
            <a:off x="5874866" y="8650709"/>
            <a:ext cx="653826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1371600"/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</a:rPr>
              <a:t>P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</a:rPr>
              <a:t>rimitive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</a:rPr>
              <a:t> spindle cell stroma 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312595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F429EF-78D3-42CA-B9E1-748580132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3" r="1" b="29133"/>
          <a:stretch/>
        </p:blipFill>
        <p:spPr>
          <a:xfrm>
            <a:off x="9264650" y="15"/>
            <a:ext cx="9023351" cy="5880051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7B8F24-12C9-429D-ADB4-2AB2341C80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3" r="-3" b="13703"/>
          <a:stretch/>
        </p:blipFill>
        <p:spPr>
          <a:xfrm>
            <a:off x="31" y="6104965"/>
            <a:ext cx="5302967" cy="41820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80264B-918A-408B-9F4A-586907D23B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" r="2615" b="-4"/>
          <a:stretch/>
        </p:blipFill>
        <p:spPr>
          <a:xfrm>
            <a:off x="5544299" y="4885764"/>
            <a:ext cx="7183640" cy="5401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4F2832-C2EB-41FB-A51E-044F740F55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988"/>
          <a:stretch/>
        </p:blipFill>
        <p:spPr>
          <a:xfrm>
            <a:off x="2" y="15"/>
            <a:ext cx="9023351" cy="5880051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51A4A8-5E0A-498D-801A-C4A3B919B7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1" r="5" b="5"/>
          <a:stretch/>
        </p:blipFill>
        <p:spPr>
          <a:xfrm>
            <a:off x="12969242" y="6104964"/>
            <a:ext cx="5318760" cy="41820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008157-AD82-4104-BBA0-B954D6A63321}"/>
              </a:ext>
            </a:extLst>
          </p:cNvPr>
          <p:cNvSpPr/>
          <p:nvPr/>
        </p:nvSpPr>
        <p:spPr>
          <a:xfrm>
            <a:off x="14391638" y="5182388"/>
            <a:ext cx="1355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PAX8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85B9B7-011C-4D59-8C96-533D1D6AAC02}"/>
              </a:ext>
            </a:extLst>
          </p:cNvPr>
          <p:cNvSpPr/>
          <p:nvPr/>
        </p:nvSpPr>
        <p:spPr>
          <a:xfrm>
            <a:off x="14363063" y="6100385"/>
            <a:ext cx="18517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Desmin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5C085D-52E0-4B70-9D13-8FAC096CEA91}"/>
              </a:ext>
            </a:extLst>
          </p:cNvPr>
          <p:cNvSpPr/>
          <p:nvPr/>
        </p:nvSpPr>
        <p:spPr>
          <a:xfrm>
            <a:off x="1669070" y="9486900"/>
            <a:ext cx="27542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Thyroglobulin</a:t>
            </a:r>
          </a:p>
        </p:txBody>
      </p:sp>
    </p:spTree>
    <p:extLst>
      <p:ext uri="{BB962C8B-B14F-4D97-AF65-F5344CB8AC3E}">
        <p14:creationId xmlns:p14="http://schemas.microsoft.com/office/powerpoint/2010/main" val="25979480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3246" y="1351222"/>
            <a:ext cx="1139427" cy="856644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6656" y="949748"/>
            <a:ext cx="723981" cy="828212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32" y="955085"/>
            <a:ext cx="6000093" cy="78866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21DE4-D742-4D35-A0FC-628EA92B4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309" y="1473408"/>
            <a:ext cx="5082629" cy="6841455"/>
          </a:xfrm>
        </p:spPr>
        <p:txBody>
          <a:bodyPr>
            <a:normAutofit/>
          </a:bodyPr>
          <a:lstStyle/>
          <a:p>
            <a:r>
              <a:rPr lang="en-US" sz="5550">
                <a:solidFill>
                  <a:srgbClr val="FFFFFF"/>
                </a:solidFill>
              </a:rPr>
              <a:t>5</a:t>
            </a:r>
            <a:r>
              <a:rPr lang="en-US" sz="5550" baseline="30000">
                <a:solidFill>
                  <a:srgbClr val="FFFFFF"/>
                </a:solidFill>
              </a:rPr>
              <a:t>th</a:t>
            </a:r>
            <a:r>
              <a:rPr lang="en-US" sz="5550">
                <a:solidFill>
                  <a:srgbClr val="FFFFFF"/>
                </a:solidFill>
              </a:rPr>
              <a:t> Edition WHO Classification of Endocrine and Neuroendocrine Tumors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52674" y="2028453"/>
            <a:ext cx="9983396" cy="78774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EE825-4682-4D5C-B110-D0AB8D6D3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2794" y="2579428"/>
            <a:ext cx="8923247" cy="650194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in all the WHO books in the 5th edition, mesenchymal and stromal tumors, hematolymphoid neoplasms, germ cell tumors, and metastatic malignancies are discussed separately</a:t>
            </a:r>
          </a:p>
        </p:txBody>
      </p:sp>
    </p:spTree>
    <p:extLst>
      <p:ext uri="{BB962C8B-B14F-4D97-AF65-F5344CB8AC3E}">
        <p14:creationId xmlns:p14="http://schemas.microsoft.com/office/powerpoint/2010/main" val="33132681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48578" cy="10287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ED7D31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8578" y="0"/>
            <a:ext cx="4828371" cy="10287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2AB2D0-CFD7-4B55-BE9E-03FD9F616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20" y="834168"/>
            <a:ext cx="5465039" cy="8917041"/>
          </a:xfrm>
        </p:spPr>
        <p:txBody>
          <a:bodyPr anchor="t">
            <a:normAutofit/>
          </a:bodyPr>
          <a:lstStyle/>
          <a:p>
            <a:pPr algn="r"/>
            <a:r>
              <a:rPr lang="en-US" sz="5400" b="1" dirty="0">
                <a:solidFill>
                  <a:srgbClr val="FFFFFF"/>
                </a:solidFill>
              </a:rPr>
              <a:t>2022 WHO Endocrine And Neuroendocrine Tumors: Genetic Tumor Syndromes</a:t>
            </a:r>
            <a:br>
              <a:rPr lang="en-US" sz="4500" dirty="0">
                <a:solidFill>
                  <a:srgbClr val="FFFFFF"/>
                </a:solidFill>
              </a:rPr>
            </a:br>
            <a:endParaRPr lang="en-US" sz="45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CBAA1-AE5D-422E-8A22-13A1F6E38F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67502" y="247652"/>
            <a:ext cx="5455053" cy="98107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500" dirty="0"/>
              <a:t>1. Multiple endocrine neoplasia type 1</a:t>
            </a:r>
          </a:p>
          <a:p>
            <a:pPr marL="0" indent="0">
              <a:buNone/>
            </a:pPr>
            <a:r>
              <a:rPr lang="en-US" sz="4500" dirty="0"/>
              <a:t>2. Multiple endocrine neoplasia type 2 </a:t>
            </a:r>
          </a:p>
          <a:p>
            <a:pPr marL="0" indent="0">
              <a:buNone/>
            </a:pPr>
            <a:r>
              <a:rPr lang="en-US" sz="4500" b="1" dirty="0"/>
              <a:t>3. Multiple endocrine neoplasia type 4</a:t>
            </a:r>
          </a:p>
          <a:p>
            <a:pPr marL="0" indent="0">
              <a:buNone/>
            </a:pPr>
            <a:r>
              <a:rPr lang="en-US" sz="4500" b="1" dirty="0"/>
              <a:t>4. Multiple endocrine neoplasia type 5 (MAX related tumours)</a:t>
            </a:r>
            <a:r>
              <a:rPr lang="en-US" sz="4500" dirty="0"/>
              <a:t>	</a:t>
            </a:r>
          </a:p>
          <a:p>
            <a:pPr marL="0" indent="0">
              <a:buNone/>
            </a:pPr>
            <a:r>
              <a:rPr lang="en-US" sz="4500" dirty="0"/>
              <a:t>5.Hyperparathyroidism jaw tumour syndrome</a:t>
            </a:r>
          </a:p>
          <a:p>
            <a:pPr marL="0" indent="0">
              <a:buNone/>
            </a:pPr>
            <a:r>
              <a:rPr lang="en-US" sz="4500" dirty="0"/>
              <a:t>6. Von Hippel Lindau syndrome	</a:t>
            </a:r>
          </a:p>
          <a:p>
            <a:pPr marL="0" indent="0">
              <a:buNone/>
            </a:pPr>
            <a:r>
              <a:rPr lang="en-US" sz="4500" dirty="0"/>
              <a:t>7. SDH deficient tumour syndrome	</a:t>
            </a:r>
          </a:p>
          <a:p>
            <a:pPr marL="0" indent="0">
              <a:buNone/>
            </a:pPr>
            <a:r>
              <a:rPr lang="en-US" sz="4500" dirty="0"/>
              <a:t>8. Neurofibromatosis type 1 </a:t>
            </a:r>
            <a:r>
              <a:rPr lang="en-US" sz="2550" dirty="0"/>
              <a:t>	</a:t>
            </a:r>
          </a:p>
          <a:p>
            <a:pPr marL="0" indent="0">
              <a:buNone/>
            </a:pPr>
            <a:endParaRPr lang="en-US" sz="255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817789-5F0A-450E-B03D-74B235DEC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80499" y="247652"/>
            <a:ext cx="5455052" cy="98107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500" dirty="0"/>
              <a:t>9. Carney complex	</a:t>
            </a:r>
          </a:p>
          <a:p>
            <a:pPr marL="0" indent="0">
              <a:buNone/>
            </a:pPr>
            <a:r>
              <a:rPr lang="en-US" sz="4500" dirty="0"/>
              <a:t>10. McCune Albright syndrome	</a:t>
            </a:r>
          </a:p>
          <a:p>
            <a:pPr marL="0" indent="0">
              <a:buNone/>
            </a:pPr>
            <a:r>
              <a:rPr lang="en-US" sz="4500" b="1" dirty="0"/>
              <a:t>11. DICER1 syndrome</a:t>
            </a:r>
            <a:r>
              <a:rPr lang="en-US" sz="4500" dirty="0"/>
              <a:t>	</a:t>
            </a:r>
          </a:p>
          <a:p>
            <a:pPr marL="0" indent="0">
              <a:buNone/>
            </a:pPr>
            <a:r>
              <a:rPr lang="en-US" sz="4500" dirty="0"/>
              <a:t>12. Glucagon cell hyperplasia and neoplasia	</a:t>
            </a:r>
          </a:p>
          <a:p>
            <a:pPr marL="0" indent="0">
              <a:buNone/>
            </a:pPr>
            <a:r>
              <a:rPr lang="en-US" sz="4500" b="1" dirty="0"/>
              <a:t>13. MAFA related familial insulinomatosis</a:t>
            </a:r>
            <a:r>
              <a:rPr lang="en-US" sz="4500" dirty="0"/>
              <a:t>	</a:t>
            </a:r>
          </a:p>
          <a:p>
            <a:pPr marL="0" indent="0">
              <a:buNone/>
            </a:pPr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 Syndromic familial follicular cell-derived thyroid tumours	</a:t>
            </a:r>
          </a:p>
          <a:p>
            <a:pPr marL="0" indent="0">
              <a:buNone/>
            </a:pPr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 Non-syndromic familial follicular cell-derived thyroid tumours</a:t>
            </a:r>
          </a:p>
          <a:p>
            <a:endParaRPr lang="en-US" sz="2550" dirty="0"/>
          </a:p>
        </p:txBody>
      </p:sp>
    </p:spTree>
    <p:extLst>
      <p:ext uri="{BB962C8B-B14F-4D97-AF65-F5344CB8AC3E}">
        <p14:creationId xmlns:p14="http://schemas.microsoft.com/office/powerpoint/2010/main" val="616602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957773" y="958920"/>
            <a:ext cx="10287000" cy="836916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89809" y="592809"/>
            <a:ext cx="9519314" cy="836412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293361" y="4228451"/>
            <a:ext cx="3752969" cy="836412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7503" y="1279190"/>
            <a:ext cx="10287002" cy="772861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228130" y="1692746"/>
            <a:ext cx="6477455" cy="6477455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21DE4-D742-4D35-A0FC-628EA92B4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594" y="880283"/>
            <a:ext cx="6345150" cy="5081246"/>
          </a:xfrm>
        </p:spPr>
        <p:txBody>
          <a:bodyPr anchor="b">
            <a:normAutofit/>
          </a:bodyPr>
          <a:lstStyle/>
          <a:p>
            <a:pPr algn="r"/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baseline="30000" dirty="0">
                <a:solidFill>
                  <a:srgbClr val="FFFFFF"/>
                </a:solidFill>
              </a:rPr>
              <a:t>th</a:t>
            </a:r>
            <a:r>
              <a:rPr lang="en-US" sz="6000" dirty="0">
                <a:solidFill>
                  <a:srgbClr val="FFFFFF"/>
                </a:solidFill>
              </a:rPr>
              <a:t> Edition WHO Classification of Endocrine and Neuroendocrine Tumors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EE825-4682-4D5C-B110-D0AB8D6D3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0850" y="502920"/>
            <a:ext cx="9276002" cy="978408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The new classification has divided thyroid tumors into several new categories that allow for a clearer understanding of:</a:t>
            </a:r>
          </a:p>
          <a:p>
            <a:r>
              <a:rPr lang="en-US" sz="5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of origin </a:t>
            </a:r>
          </a:p>
          <a:p>
            <a:r>
              <a:rPr lang="en-US" sz="5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Pathologic features: cytopathology and histopathology</a:t>
            </a:r>
          </a:p>
          <a:p>
            <a:r>
              <a:rPr lang="en-US" sz="5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 classification</a:t>
            </a:r>
          </a:p>
          <a:p>
            <a:r>
              <a:rPr lang="en-US" sz="5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Biological behavior</a:t>
            </a:r>
          </a:p>
        </p:txBody>
      </p:sp>
    </p:spTree>
    <p:extLst>
      <p:ext uri="{BB962C8B-B14F-4D97-AF65-F5344CB8AC3E}">
        <p14:creationId xmlns:p14="http://schemas.microsoft.com/office/powerpoint/2010/main" val="7622130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12508" y="3867110"/>
            <a:ext cx="15020807" cy="1551034"/>
          </a:xfrm>
        </p:spPr>
        <p:txBody>
          <a:bodyPr/>
          <a:lstStyle/>
          <a:p>
            <a:r>
              <a:rPr lang="pt-BR" sz="5400" dirty="0"/>
              <a:t>The major updates in thyroid pathology tumor classification by the who 5th edition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454150" y="7373222"/>
            <a:ext cx="11461750" cy="519113"/>
          </a:xfrm>
        </p:spPr>
        <p:txBody>
          <a:bodyPr/>
          <a:lstStyle/>
          <a:p>
            <a:r>
              <a:rPr lang="pt-BR" sz="6000" dirty="0"/>
              <a:t>Vania Nos</a:t>
            </a:r>
            <a:r>
              <a:rPr lang="en-US" sz="6000" dirty="0"/>
              <a:t>é</a:t>
            </a:r>
            <a:r>
              <a:rPr lang="pt-BR" sz="6000" dirty="0"/>
              <a:t>, MD, PhD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sz="4000" i="1" u="sng" dirty="0">
                <a:solidFill>
                  <a:srgbClr val="0070C0"/>
                </a:solidFill>
              </a:rPr>
              <a:t>vnose@mgh.harvard.edu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508" y="6689115"/>
            <a:ext cx="3521392" cy="32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435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obrigadA!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18" y="6057900"/>
            <a:ext cx="7859964" cy="62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26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3246" y="1351222"/>
            <a:ext cx="1139427" cy="856644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16656" y="949748"/>
            <a:ext cx="723981" cy="828212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32" y="955085"/>
            <a:ext cx="6000093" cy="78866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2AB2D0-CFD7-4B55-BE9E-03FD9F616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309" y="1473408"/>
            <a:ext cx="5082629" cy="6841455"/>
          </a:xfrm>
        </p:spPr>
        <p:txBody>
          <a:bodyPr>
            <a:normAutofit/>
          </a:bodyPr>
          <a:lstStyle/>
          <a:p>
            <a:r>
              <a:rPr lang="en-US" sz="5550">
                <a:solidFill>
                  <a:srgbClr val="FFFFFF"/>
                </a:solidFill>
              </a:rPr>
              <a:t>2022 WHO Endocrine And Neuroendocrine Tumors: Thyroid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52674" y="2028453"/>
            <a:ext cx="9983396" cy="78774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CBAA1-AE5D-422E-8A22-13A1F6E38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1286" y="2028453"/>
            <a:ext cx="9983396" cy="78774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FEFFFF"/>
                </a:solidFill>
              </a:rPr>
              <a:t>1</a:t>
            </a:r>
            <a:r>
              <a:rPr lang="en-US" sz="54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5400" b="1" u="sng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Developmental abnormalities</a:t>
            </a:r>
          </a:p>
          <a:p>
            <a:r>
              <a:rPr lang="en-US" sz="4000" dirty="0">
                <a:solidFill>
                  <a:srgbClr val="FEFFFF"/>
                </a:solidFill>
              </a:rPr>
              <a:t>Thyroglossal duct cyst	</a:t>
            </a:r>
          </a:p>
          <a:p>
            <a:r>
              <a:rPr lang="en-US" sz="4000" dirty="0">
                <a:solidFill>
                  <a:srgbClr val="FEFFFF"/>
                </a:solidFill>
              </a:rPr>
              <a:t>Other congenital thyroid abnormalities</a:t>
            </a:r>
          </a:p>
          <a:p>
            <a:pPr marL="0" indent="0">
              <a:buNone/>
            </a:pPr>
            <a:r>
              <a:rPr lang="en-US" sz="54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en-US" sz="5400" b="1" u="sng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Follicular cell-derived neoplasms</a:t>
            </a:r>
          </a:p>
          <a:p>
            <a:r>
              <a:rPr lang="en-US" sz="4000" dirty="0">
                <a:solidFill>
                  <a:srgbClr val="FEFFFF"/>
                </a:solidFill>
              </a:rPr>
              <a:t>Benign</a:t>
            </a:r>
          </a:p>
          <a:p>
            <a:r>
              <a:rPr lang="en-US" sz="4000" dirty="0">
                <a:solidFill>
                  <a:srgbClr val="FEFFFF"/>
                </a:solidFill>
              </a:rPr>
              <a:t>Low Risk</a:t>
            </a:r>
          </a:p>
          <a:p>
            <a:r>
              <a:rPr lang="en-US" sz="4000" dirty="0">
                <a:solidFill>
                  <a:srgbClr val="FEFFFF"/>
                </a:solidFill>
              </a:rPr>
              <a:t>Malignant</a:t>
            </a:r>
          </a:p>
          <a:p>
            <a:pPr marL="0" indent="0">
              <a:buNone/>
            </a:pPr>
            <a:endParaRPr lang="en-US" sz="3300" dirty="0">
              <a:solidFill>
                <a:srgbClr val="FEFFFF"/>
              </a:solidFill>
            </a:endParaRPr>
          </a:p>
          <a:p>
            <a:pPr marL="0" indent="0">
              <a:buNone/>
            </a:pPr>
            <a:r>
              <a:rPr lang="en-US" sz="1950" dirty="0">
                <a:solidFill>
                  <a:srgbClr val="FEFFFF"/>
                </a:solidFill>
              </a:rPr>
              <a:t>	</a:t>
            </a:r>
          </a:p>
          <a:p>
            <a:pPr marL="0" indent="0">
              <a:buNone/>
            </a:pPr>
            <a:r>
              <a:rPr lang="en-US" sz="1950" dirty="0">
                <a:solidFill>
                  <a:srgbClr val="FEFFFF"/>
                </a:solidFill>
              </a:rPr>
              <a:t> 	 	</a:t>
            </a:r>
          </a:p>
        </p:txBody>
      </p:sp>
    </p:spTree>
    <p:extLst>
      <p:ext uri="{BB962C8B-B14F-4D97-AF65-F5344CB8AC3E}">
        <p14:creationId xmlns:p14="http://schemas.microsoft.com/office/powerpoint/2010/main" val="3368160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01552" y="845877"/>
            <a:ext cx="6179898" cy="8967921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A221DE4-D742-4D35-A0FC-628EA92B4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703" y="1328477"/>
            <a:ext cx="4844705" cy="6936905"/>
          </a:xfrm>
        </p:spPr>
        <p:txBody>
          <a:bodyPr>
            <a:normAutofit/>
          </a:bodyPr>
          <a:lstStyle/>
          <a:p>
            <a:r>
              <a:rPr lang="en-US" sz="5100">
                <a:solidFill>
                  <a:srgbClr val="FFFFFF"/>
                </a:solidFill>
              </a:rPr>
              <a:t>5</a:t>
            </a:r>
            <a:r>
              <a:rPr lang="en-US" sz="5100" baseline="30000">
                <a:solidFill>
                  <a:srgbClr val="FFFFFF"/>
                </a:solidFill>
              </a:rPr>
              <a:t>th</a:t>
            </a:r>
            <a:r>
              <a:rPr lang="en-US" sz="5100">
                <a:solidFill>
                  <a:srgbClr val="FFFFFF"/>
                </a:solidFill>
              </a:rPr>
              <a:t> Edition WHO Classification of Endocrine and Neuroendocrine Tumors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EE825-4682-4D5C-B110-D0AB8D6D3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8062" y="228601"/>
            <a:ext cx="9787830" cy="958519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5400" b="1" u="sng" dirty="0">
                <a:latin typeface="STIX-Regular"/>
              </a:rPr>
              <a:t>Benign Follicular Cell-derived</a:t>
            </a:r>
            <a:r>
              <a:rPr lang="en-US" sz="5400" b="1" dirty="0">
                <a:latin typeface="STIX-Regular"/>
              </a:rPr>
              <a:t>:</a:t>
            </a:r>
          </a:p>
          <a:p>
            <a:pPr lvl="1"/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Follicular adenoma</a:t>
            </a:r>
          </a:p>
          <a:p>
            <a:pPr lvl="1"/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Variants of follicular adenoma with diagnostic and clinical significance</a:t>
            </a:r>
          </a:p>
          <a:p>
            <a:pPr lvl="2"/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Follicular adenoma with papillary architecture</a:t>
            </a:r>
          </a:p>
          <a:p>
            <a:pPr lvl="2"/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Oncocytic adenoma </a:t>
            </a:r>
          </a:p>
          <a:p>
            <a:pPr lvl="1"/>
            <a:r>
              <a:rPr lang="en-US" sz="4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Thyroid follicular nodular disease (FND)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representing a detailed account of the multifocal hyperplastic/neoplastic adenomatous lesions that commonly occur in the clinical setting of “multinodular goiter”</a:t>
            </a:r>
          </a:p>
        </p:txBody>
      </p:sp>
    </p:spTree>
    <p:extLst>
      <p:ext uri="{BB962C8B-B14F-4D97-AF65-F5344CB8AC3E}">
        <p14:creationId xmlns:p14="http://schemas.microsoft.com/office/powerpoint/2010/main" val="3102861991"/>
      </p:ext>
    </p:extLst>
  </p:cSld>
  <p:clrMapOvr>
    <a:masterClrMapping/>
  </p:clrMapOvr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0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2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3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4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5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6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20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21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22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23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24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2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5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6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7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8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Props1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ECDC5A89-C6C5-4954-853E-8758557E9A77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06E946D7-3032-4EC7-9729-AC8262FFB041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FC641727-A542-4B50-89B7-48E15488BC7B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3C5A09BE-A599-42B0-9D62-59A72E25F70A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F69F0F43-3B9E-4646-9AAB-EC372D25A1C9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C9D5B908-0BE0-4D7F-86EC-5E7DF9AAB901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C842CB7E-1519-4A6D-8A59-AB0D277F7EEA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1183EDAC-7FEC-4F68-9F33-5AE7405AB41B}">
  <ds:schemaRefs>
    <ds:schemaRef ds:uri="http://schemas.microsoft.com/VisualStudio/2011/storyboarding/control"/>
  </ds:schemaRefs>
</ds:datastoreItem>
</file>

<file path=customXml/itemProps22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23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24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25.xml><?xml version="1.0" encoding="utf-8"?>
<ds:datastoreItem xmlns:ds="http://schemas.openxmlformats.org/officeDocument/2006/customXml" ds:itemID="{6B3D268F-B581-4194-8D71-1AB057A35DFF}">
  <ds:schemaRefs>
    <ds:schemaRef ds:uri="http://schemas.microsoft.com/VisualStudio/2011/storyboarding/control"/>
  </ds:schemaRefs>
</ds:datastoreItem>
</file>

<file path=customXml/itemProps26.xml><?xml version="1.0" encoding="utf-8"?>
<ds:datastoreItem xmlns:ds="http://schemas.openxmlformats.org/officeDocument/2006/customXml" ds:itemID="{7AD2A8F4-A7E4-470C-A5DE-6D5632323B18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25464077-AB32-4500-9AA0-3C20B1FFFFB3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CC8BB845-649C-427C-863D-B9D03A20234C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64409CB1-79E8-4255-B6EF-4156EC6241EA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756AFFCF-938F-49C5-8B0A-9125F5E028C3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76387C04-1DC0-4A1F-B914-49800D9FF239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1164</TotalTime>
  <Words>1984</Words>
  <Application>Microsoft Macintosh PowerPoint</Application>
  <PresentationFormat>Custom</PresentationFormat>
  <Paragraphs>278</Paragraphs>
  <Slides>71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71</vt:i4>
      </vt:variant>
    </vt:vector>
  </HeadingPairs>
  <TitlesOfParts>
    <vt:vector size="80" baseType="lpstr">
      <vt:lpstr>ＭＳ Ｐゴシック</vt:lpstr>
      <vt:lpstr>Arial</vt:lpstr>
      <vt:lpstr>Calibri</vt:lpstr>
      <vt:lpstr>Calibri Bold</vt:lpstr>
      <vt:lpstr>Calibri Light</vt:lpstr>
      <vt:lpstr>STIX-Regular</vt:lpstr>
      <vt:lpstr>Congresso de Patologia</vt:lpstr>
      <vt:lpstr>Office Theme</vt:lpstr>
      <vt:lpstr>2_Office Theme</vt:lpstr>
      <vt:lpstr>The major updates in thyroid pathology tumor classification by the who 5th edition</vt:lpstr>
      <vt:lpstr>Declaração de Conflito de Interesse</vt:lpstr>
      <vt:lpstr>Endocrine Pathology Program:</vt:lpstr>
      <vt:lpstr>PowerPoint Presentation</vt:lpstr>
      <vt:lpstr>5th Edition WHO Classification of Endocrine and Neuroendocrine Tumors WHO Blue Book Online</vt:lpstr>
      <vt:lpstr>5th Edition WHO Classification of Endocrine and Neuroendocrine Tumors:  Goal</vt:lpstr>
      <vt:lpstr>5th Edition WHO Classification of Endocrine and Neuroendocrine Tumors</vt:lpstr>
      <vt:lpstr>2022 WHO Endocrine And Neuroendocrine Tumors: Thyroid</vt:lpstr>
      <vt:lpstr>5th Edition WHO Classification of Endocrine and Neuroendocrine Tumors</vt:lpstr>
      <vt:lpstr>WHO 2022: The Refashioned and New Diagnostic Categories - Benign</vt:lpstr>
      <vt:lpstr>Follicular adenoma with papillary architecture </vt:lpstr>
      <vt:lpstr>Follicular adenoma with papillary architecture</vt:lpstr>
      <vt:lpstr>PowerPoint Presentation</vt:lpstr>
      <vt:lpstr>Thyroid Follicular Nodular Disease (FND)</vt:lpstr>
      <vt:lpstr>PowerPoint Presentation</vt:lpstr>
      <vt:lpstr>Thyroid Follicular Nodular Disease (FND)</vt:lpstr>
      <vt:lpstr>PowerPoint Presentation</vt:lpstr>
      <vt:lpstr>5th Edition WHO Classification of Endocrine and Neuroendocrine Tumors</vt:lpstr>
      <vt:lpstr>PowerPoint Presentation</vt:lpstr>
      <vt:lpstr>5th Edition WHO Classification of Endocrine and Neuroendocrine Tumors</vt:lpstr>
      <vt:lpstr>5th Edition WHO Classification of Endocrine and Neuroendocrine Tumors</vt:lpstr>
      <vt:lpstr>WHO 2022: Malignant Follicular cell-derived Tumors: The Refashioned</vt:lpstr>
      <vt:lpstr>5th Edition WHO Classification of Endocrine and Neuroendocrine Tumors</vt:lpstr>
      <vt:lpstr>Thyroid cancer can be divided into BRAF V600E-like and RAS-like tumors based on mutational and transcriptomic profiles Additional cluster composed of non-BRAF-/non-RAS-like tumors</vt:lpstr>
      <vt:lpstr>5th Edition WHO Classification of Endocrine and Neuroendocrine Tumors</vt:lpstr>
      <vt:lpstr>PowerPoint Presentation</vt:lpstr>
      <vt:lpstr>High Grade Thyroid Tumors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Grade Thyroid Tumors</vt:lpstr>
      <vt:lpstr>Follicular Cell-derived Carcinoma:  Summary</vt:lpstr>
      <vt:lpstr>Thyroid  Carcinoma Classification:  Summary</vt:lpstr>
      <vt:lpstr>5th Edition WHO Classification of Endocrine and Neuroendocrine Tumors</vt:lpstr>
      <vt:lpstr>Medullary Thyroid Carcinoma and Grading</vt:lpstr>
      <vt:lpstr>PowerPoint Presentation</vt:lpstr>
      <vt:lpstr>Approximately 25% of patients with MTC will have MEN2 and germline testing for RET mutations is recommended for all patients regardless of family history</vt:lpstr>
      <vt:lpstr>5th Edition WHO Classification of Endocrine and Neuroendocrine Tumors</vt:lpstr>
      <vt:lpstr>WHO 2022: The Refashioned and New Diagnostic Categories</vt:lpstr>
      <vt:lpstr>2022 WHO Endocrine And Neuroendocrine Tumors: Thyroid</vt:lpstr>
      <vt:lpstr>5th Edition WHO Classification of Endocrine and Neuroendocrine Tumors</vt:lpstr>
      <vt:lpstr>5th Edition WHO Classification of Endocrine and Neuroendocrine Tumors</vt:lpstr>
      <vt:lpstr>PowerPoint Presentation</vt:lpstr>
      <vt:lpstr>Familial Tumor Syndromes Characterized by  a Preponderance of Non-thyroidal Tumors: Familial Adenomatous Polyposis (FAP) Syndrome </vt:lpstr>
      <vt:lpstr>PowerPoint Presentation</vt:lpstr>
      <vt:lpstr> Familial Adenomatous Polyposis (FAP) Syndrome </vt:lpstr>
      <vt:lpstr>PowerPoint Presentation</vt:lpstr>
      <vt:lpstr>FAP-associated Thyroid Tumors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Cribriform-Morular Thyroid Carcinoma </vt:lpstr>
      <vt:lpstr>Useful Pathological Criteria: CMvPTC</vt:lpstr>
      <vt:lpstr>Cribriform Morular Variant of Papillary Thyroid Carcinoma: Prognosis</vt:lpstr>
      <vt:lpstr>PowerPoint Presentation</vt:lpstr>
      <vt:lpstr>2022 WHO Endocrine And Neuroendocrine Tumors: Thyroid</vt:lpstr>
      <vt:lpstr>Embryonal Thyroid Neoplasms  </vt:lpstr>
      <vt:lpstr>Thyroblastoma</vt:lpstr>
      <vt:lpstr>PowerPoint Presentation</vt:lpstr>
      <vt:lpstr>PowerPoint Presentation</vt:lpstr>
      <vt:lpstr>5th Edition WHO Classification of Endocrine and Neuroendocrine Tumors</vt:lpstr>
      <vt:lpstr>2022 WHO Endocrine And Neuroendocrine Tumors: Genetic Tumor Syndromes </vt:lpstr>
      <vt:lpstr>The major updates in thyroid pathology tumor classification by the who 5th edition</vt:lpstr>
      <vt:lpstr>obrigadA!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Nose, Vania,MD, PhD</cp:lastModifiedBy>
  <cp:revision>29</cp:revision>
  <dcterms:created xsi:type="dcterms:W3CDTF">2024-02-22T18:43:09Z</dcterms:created>
  <dcterms:modified xsi:type="dcterms:W3CDTF">2024-05-30T09:35:03Z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